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56" r:id="rId2"/>
    <p:sldId id="294" r:id="rId3"/>
    <p:sldId id="295" r:id="rId4"/>
    <p:sldId id="316" r:id="rId5"/>
    <p:sldId id="317" r:id="rId6"/>
    <p:sldId id="296" r:id="rId7"/>
    <p:sldId id="318" r:id="rId8"/>
    <p:sldId id="297" r:id="rId9"/>
    <p:sldId id="319" r:id="rId10"/>
    <p:sldId id="321" r:id="rId11"/>
    <p:sldId id="299" r:id="rId12"/>
    <p:sldId id="322" r:id="rId13"/>
    <p:sldId id="260" r:id="rId14"/>
    <p:sldId id="300" r:id="rId15"/>
    <p:sldId id="301" r:id="rId16"/>
    <p:sldId id="302" r:id="rId17"/>
    <p:sldId id="303" r:id="rId18"/>
    <p:sldId id="304" r:id="rId19"/>
    <p:sldId id="305" r:id="rId20"/>
    <p:sldId id="306" r:id="rId21"/>
    <p:sldId id="307" r:id="rId22"/>
    <p:sldId id="308" r:id="rId23"/>
    <p:sldId id="310" r:id="rId24"/>
    <p:sldId id="309" r:id="rId25"/>
    <p:sldId id="311" r:id="rId26"/>
    <p:sldId id="312" r:id="rId27"/>
    <p:sldId id="313" r:id="rId28"/>
    <p:sldId id="314" r:id="rId29"/>
    <p:sldId id="315" r:id="rId30"/>
  </p:sldIdLst>
  <p:sldSz cx="9144000" cy="6858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>
        <p:scale>
          <a:sx n="50" d="100"/>
          <a:sy n="50" d="100"/>
        </p:scale>
        <p:origin x="1584" y="2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DB7054B3-6863-4D0A-A526-DB440AB19A6A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D86900AC-09C6-450E-8115-59AD8DF9AA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82081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6900AC-09C6-450E-8115-59AD8DF9AA2D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38467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22C85-EEC7-456E-97E5-291E55E1DE00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1F1F-4692-48A3-A7FA-65B4F4B687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81387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22C85-EEC7-456E-97E5-291E55E1DE00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1F1F-4692-48A3-A7FA-65B4F4B687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1241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22C85-EEC7-456E-97E5-291E55E1DE00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1F1F-4692-48A3-A7FA-65B4F4B687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2249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22C85-EEC7-456E-97E5-291E55E1DE00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1F1F-4692-48A3-A7FA-65B4F4B687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7980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22C85-EEC7-456E-97E5-291E55E1DE00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1F1F-4692-48A3-A7FA-65B4F4B687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9637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22C85-EEC7-456E-97E5-291E55E1DE00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1F1F-4692-48A3-A7FA-65B4F4B687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94470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22C85-EEC7-456E-97E5-291E55E1DE00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1F1F-4692-48A3-A7FA-65B4F4B687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7746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22C85-EEC7-456E-97E5-291E55E1DE00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1F1F-4692-48A3-A7FA-65B4F4B687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2289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22C85-EEC7-456E-97E5-291E55E1DE00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1F1F-4692-48A3-A7FA-65B4F4B687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7598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22C85-EEC7-456E-97E5-291E55E1DE00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1F1F-4692-48A3-A7FA-65B4F4B687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5770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22C85-EEC7-456E-97E5-291E55E1DE00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1F1F-4692-48A3-A7FA-65B4F4B687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6404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E22C85-EEC7-456E-97E5-291E55E1DE00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651F1F-4692-48A3-A7FA-65B4F4B687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9610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290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5" Type="http://schemas.openxmlformats.org/officeDocument/2006/relationships/image" Target="../media/image4.png"/><Relationship Id="rId4" Type="http://schemas.openxmlformats.org/officeDocument/2006/relationships/image" Target="../media/image3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png"/><Relationship Id="rId5" Type="http://schemas.openxmlformats.org/officeDocument/2006/relationships/image" Target="../media/image4.png"/><Relationship Id="rId4" Type="http://schemas.openxmlformats.org/officeDocument/2006/relationships/image" Target="../media/image3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5.png"/><Relationship Id="rId5" Type="http://schemas.openxmlformats.org/officeDocument/2006/relationships/image" Target="../media/image4.png"/><Relationship Id="rId4" Type="http://schemas.openxmlformats.org/officeDocument/2006/relationships/image" Target="../media/image3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7.png"/><Relationship Id="rId5" Type="http://schemas.openxmlformats.org/officeDocument/2006/relationships/image" Target="../media/image4.png"/><Relationship Id="rId4" Type="http://schemas.openxmlformats.org/officeDocument/2006/relationships/image" Target="../media/image3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9.png"/><Relationship Id="rId5" Type="http://schemas.openxmlformats.org/officeDocument/2006/relationships/image" Target="../media/image4.png"/><Relationship Id="rId4" Type="http://schemas.openxmlformats.org/officeDocument/2006/relationships/image" Target="../media/image3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1.png"/><Relationship Id="rId5" Type="http://schemas.openxmlformats.org/officeDocument/2006/relationships/image" Target="../media/image4.png"/><Relationship Id="rId4" Type="http://schemas.openxmlformats.org/officeDocument/2006/relationships/image" Target="../media/image40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3.png"/><Relationship Id="rId5" Type="http://schemas.openxmlformats.org/officeDocument/2006/relationships/image" Target="../media/image4.png"/><Relationship Id="rId4" Type="http://schemas.openxmlformats.org/officeDocument/2006/relationships/image" Target="../media/image4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5.png"/><Relationship Id="rId5" Type="http://schemas.openxmlformats.org/officeDocument/2006/relationships/image" Target="../media/image4.png"/><Relationship Id="rId4" Type="http://schemas.openxmlformats.org/officeDocument/2006/relationships/image" Target="../media/image44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7.png"/><Relationship Id="rId5" Type="http://schemas.openxmlformats.org/officeDocument/2006/relationships/image" Target="../media/image4.png"/><Relationship Id="rId4" Type="http://schemas.openxmlformats.org/officeDocument/2006/relationships/image" Target="../media/image46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9.png"/><Relationship Id="rId5" Type="http://schemas.openxmlformats.org/officeDocument/2006/relationships/image" Target="../media/image4.png"/><Relationship Id="rId4" Type="http://schemas.openxmlformats.org/officeDocument/2006/relationships/image" Target="../media/image48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1.png"/><Relationship Id="rId5" Type="http://schemas.openxmlformats.org/officeDocument/2006/relationships/image" Target="../media/image4.png"/><Relationship Id="rId4" Type="http://schemas.openxmlformats.org/officeDocument/2006/relationships/image" Target="../media/image50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3.png"/><Relationship Id="rId5" Type="http://schemas.openxmlformats.org/officeDocument/2006/relationships/image" Target="../media/image4.png"/><Relationship Id="rId4" Type="http://schemas.openxmlformats.org/officeDocument/2006/relationships/image" Target="../media/image52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5.png"/><Relationship Id="rId5" Type="http://schemas.openxmlformats.org/officeDocument/2006/relationships/image" Target="../media/image4.png"/><Relationship Id="rId4" Type="http://schemas.openxmlformats.org/officeDocument/2006/relationships/image" Target="../media/image54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7.png"/><Relationship Id="rId5" Type="http://schemas.openxmlformats.org/officeDocument/2006/relationships/image" Target="../media/image4.png"/><Relationship Id="rId4" Type="http://schemas.openxmlformats.org/officeDocument/2006/relationships/image" Target="../media/image56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9.png"/><Relationship Id="rId5" Type="http://schemas.openxmlformats.org/officeDocument/2006/relationships/image" Target="../media/image4.png"/><Relationship Id="rId4" Type="http://schemas.openxmlformats.org/officeDocument/2006/relationships/image" Target="../media/image5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8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0.png"/><Relationship Id="rId7" Type="http://schemas.openxmlformats.org/officeDocument/2006/relationships/image" Target="../media/image17.png"/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10.png"/><Relationship Id="rId7" Type="http://schemas.openxmlformats.org/officeDocument/2006/relationships/image" Target="../media/image18.png"/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11" Type="http://schemas.openxmlformats.org/officeDocument/2006/relationships/image" Target="../media/image23.png"/><Relationship Id="rId5" Type="http://schemas.openxmlformats.org/officeDocument/2006/relationships/image" Target="../media/image13.png"/><Relationship Id="rId10" Type="http://schemas.openxmlformats.org/officeDocument/2006/relationships/image" Target="../media/image22.png"/><Relationship Id="rId4" Type="http://schemas.openxmlformats.org/officeDocument/2006/relationships/image" Target="../media/image12.png"/><Relationship Id="rId9" Type="http://schemas.openxmlformats.org/officeDocument/2006/relationships/image" Target="../media/image2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0.png"/><Relationship Id="rId7" Type="http://schemas.openxmlformats.org/officeDocument/2006/relationships/image" Target="../media/image20.png"/><Relationship Id="rId2" Type="http://schemas.openxmlformats.org/officeDocument/2006/relationships/image" Target="../media/image24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>
                <a:latin typeface="Comic Sans MS" panose="030F0702030302020204" pitchFamily="66" charset="0"/>
              </a:rPr>
              <a:t>Three Circles and a Tangent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0812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496913"/>
            <a:ext cx="7162800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810507" y="5487615"/>
                <a:ext cx="44435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𝒂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507" y="5487615"/>
                <a:ext cx="444352" cy="46166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5796656" y="4479503"/>
                <a:ext cx="43152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𝒄</m:t>
                      </m:r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6656" y="4479503"/>
                <a:ext cx="431528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452228" y="5055567"/>
                <a:ext cx="46358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𝒃</m:t>
                      </m:r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52228" y="5055567"/>
                <a:ext cx="463588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1782615" y="189183"/>
            <a:ext cx="55787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Three Circles and a Tangent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218018" y="1315510"/>
                <a:ext cx="3466783" cy="1363963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40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4000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GB" sz="40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4000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e>
                          </m:rad>
                        </m:den>
                      </m:f>
                      <m:r>
                        <a:rPr lang="en-GB" sz="4000" i="1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40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4000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GB" sz="40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4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𝑏</m:t>
                              </m:r>
                            </m:e>
                          </m:rad>
                        </m:den>
                      </m:f>
                      <m:r>
                        <a:rPr lang="en-GB" sz="4000" i="1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GB" sz="40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4000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GB" sz="40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4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𝑐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GB" sz="4000" dirty="0">
                  <a:solidFill>
                    <a:schemeClr val="tx1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8018" y="1315510"/>
                <a:ext cx="3466783" cy="1363963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  <a:ln w="381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62376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07921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Note to Teacher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𝑎</m:t>
                    </m:r>
                    <m:r>
                      <a:rPr lang="en-GB" i="1" dirty="0" smtClean="0">
                        <a:latin typeface="Cambria Math"/>
                      </a:rPr>
                      <m:t>=9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in all cases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t="-175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008073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7436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496913"/>
            <a:ext cx="7162800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551584" y="5445224"/>
                <a:ext cx="44435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𝒂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51584" y="5445224"/>
                <a:ext cx="444352" cy="46166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547664" y="4818024"/>
                <a:ext cx="64472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𝟏𝟔</m:t>
                      </m:r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7664" y="4818024"/>
                <a:ext cx="644727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251520" y="965418"/>
            <a:ext cx="87687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The three circles are touching and share a common tangent.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51520" y="6252523"/>
                <a:ext cx="876874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What is the value of the radius of the smallest circle,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𝒂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?</a:t>
                </a: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6252523"/>
                <a:ext cx="8768747" cy="461665"/>
              </a:xfrm>
              <a:prstGeom prst="rect">
                <a:avLst/>
              </a:prstGeom>
              <a:blipFill rotWithShape="1">
                <a:blip r:embed="rId5"/>
                <a:stretch>
                  <a:fillRect l="-1042" t="-10667" b="-30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1782615" y="189183"/>
            <a:ext cx="55787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Three Circles and a Tangent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409782" y="5323796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4693077" y="4005064"/>
                <a:ext cx="82907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𝟏𝟒𝟒</m:t>
                      </m:r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3077" y="4005064"/>
                <a:ext cx="829073" cy="46166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8188884" y="18864"/>
            <a:ext cx="9140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SIC_48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51520" y="1812737"/>
            <a:ext cx="3584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The radii of the two larger circles are as stated in the diagram</a:t>
            </a:r>
          </a:p>
          <a:p>
            <a:r>
              <a:rPr lang="en-GB" sz="2400" dirty="0">
                <a:latin typeface="Comic Sans MS" panose="030F0702030302020204" pitchFamily="66" charset="0"/>
              </a:rPr>
              <a:t>- all units are cm.</a:t>
            </a:r>
          </a:p>
        </p:txBody>
      </p:sp>
    </p:spTree>
    <p:extLst>
      <p:ext uri="{BB962C8B-B14F-4D97-AF65-F5344CB8AC3E}">
        <p14:creationId xmlns:p14="http://schemas.microsoft.com/office/powerpoint/2010/main" val="2638884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496913"/>
            <a:ext cx="7162800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551584" y="5445224"/>
                <a:ext cx="44435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𝒂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51584" y="5445224"/>
                <a:ext cx="444352" cy="46166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547664" y="4818024"/>
                <a:ext cx="11272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𝟏𝟎</m:t>
                      </m:r>
                      <m:r>
                        <a:rPr lang="en-GB" sz="2400" b="1" i="1" smtClean="0">
                          <a:latin typeface="Cambria Math"/>
                        </a:rPr>
                        <m:t>.</m:t>
                      </m:r>
                      <m:r>
                        <a:rPr lang="en-GB" sz="2400" b="1" i="1" smtClean="0">
                          <a:latin typeface="Cambria Math"/>
                        </a:rPr>
                        <m:t>𝟐𝟒</m:t>
                      </m:r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7664" y="4818024"/>
                <a:ext cx="1127232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251520" y="965418"/>
            <a:ext cx="87687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The three circles are touching and share a common tangent.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51520" y="6252523"/>
                <a:ext cx="876874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What is the value of the radius of the smallest circle,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𝒂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?</a:t>
                </a: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6252523"/>
                <a:ext cx="8768747" cy="461665"/>
              </a:xfrm>
              <a:prstGeom prst="rect">
                <a:avLst/>
              </a:prstGeom>
              <a:blipFill rotWithShape="1">
                <a:blip r:embed="rId5"/>
                <a:stretch>
                  <a:fillRect l="-1042" t="-10667" b="-30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1782615" y="189183"/>
            <a:ext cx="55787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Three Circles and a Tangent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409782" y="5323796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4693077" y="4005064"/>
                <a:ext cx="101341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𝟐𝟑𝟎𝟒</m:t>
                      </m:r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3077" y="4005064"/>
                <a:ext cx="1013419" cy="46166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8188884" y="18864"/>
            <a:ext cx="9140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SIC_48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51520" y="1812737"/>
            <a:ext cx="3584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The radii of the two larger circles are as stated in the diagram</a:t>
            </a:r>
          </a:p>
          <a:p>
            <a:r>
              <a:rPr lang="en-GB" sz="2400" dirty="0">
                <a:latin typeface="Comic Sans MS" panose="030F0702030302020204" pitchFamily="66" charset="0"/>
              </a:rPr>
              <a:t>- all units are cm.</a:t>
            </a:r>
          </a:p>
        </p:txBody>
      </p:sp>
    </p:spTree>
    <p:extLst>
      <p:ext uri="{BB962C8B-B14F-4D97-AF65-F5344CB8AC3E}">
        <p14:creationId xmlns:p14="http://schemas.microsoft.com/office/powerpoint/2010/main" val="1307322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496913"/>
            <a:ext cx="7162800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551584" y="5445224"/>
                <a:ext cx="44435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𝒂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51584" y="5445224"/>
                <a:ext cx="444352" cy="46166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547664" y="4818024"/>
                <a:ext cx="11272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𝟏𝟏</m:t>
                      </m:r>
                      <m:r>
                        <a:rPr lang="en-GB" sz="2400" b="1" i="1" smtClean="0">
                          <a:latin typeface="Cambria Math"/>
                        </a:rPr>
                        <m:t>.</m:t>
                      </m:r>
                      <m:r>
                        <a:rPr lang="en-GB" sz="2400" b="1" i="1" smtClean="0">
                          <a:latin typeface="Cambria Math"/>
                        </a:rPr>
                        <m:t>𝟓𝟔</m:t>
                      </m:r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7664" y="4818024"/>
                <a:ext cx="1127232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251520" y="965418"/>
            <a:ext cx="87687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The three circles are touching and share a common tangent.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51520" y="6252523"/>
                <a:ext cx="876874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What is the value of the radius of the smallest circle,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𝒂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?</a:t>
                </a: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6252523"/>
                <a:ext cx="8768747" cy="461665"/>
              </a:xfrm>
              <a:prstGeom prst="rect">
                <a:avLst/>
              </a:prstGeom>
              <a:blipFill rotWithShape="1">
                <a:blip r:embed="rId5"/>
                <a:stretch>
                  <a:fillRect l="-1042" t="-10667" b="-30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1782615" y="189183"/>
            <a:ext cx="55787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Three Circles and a Tangent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409782" y="5323796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4693077" y="4005064"/>
                <a:ext cx="131157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𝟔𝟓𝟎</m:t>
                      </m:r>
                      <m:r>
                        <a:rPr lang="en-GB" sz="2400" b="1" i="1" smtClean="0">
                          <a:latin typeface="Cambria Math"/>
                        </a:rPr>
                        <m:t>.</m:t>
                      </m:r>
                      <m:r>
                        <a:rPr lang="en-GB" sz="2400" b="1" i="1" smtClean="0">
                          <a:latin typeface="Cambria Math"/>
                        </a:rPr>
                        <m:t>𝟐𝟓</m:t>
                      </m:r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3077" y="4005064"/>
                <a:ext cx="1311576" cy="46166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8188884" y="18864"/>
            <a:ext cx="9140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SIC_48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51520" y="1812737"/>
            <a:ext cx="3584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The radii of the two larger circles are as stated in the diagram</a:t>
            </a:r>
          </a:p>
          <a:p>
            <a:r>
              <a:rPr lang="en-GB" sz="2400" dirty="0">
                <a:latin typeface="Comic Sans MS" panose="030F0702030302020204" pitchFamily="66" charset="0"/>
              </a:rPr>
              <a:t>- all units are cm.</a:t>
            </a:r>
          </a:p>
        </p:txBody>
      </p:sp>
    </p:spTree>
    <p:extLst>
      <p:ext uri="{BB962C8B-B14F-4D97-AF65-F5344CB8AC3E}">
        <p14:creationId xmlns:p14="http://schemas.microsoft.com/office/powerpoint/2010/main" val="4068710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496913"/>
            <a:ext cx="7162800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551584" y="5445224"/>
                <a:ext cx="44435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𝒂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51584" y="5445224"/>
                <a:ext cx="444352" cy="46166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547664" y="4818024"/>
                <a:ext cx="11272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𝟏𝟐</m:t>
                      </m:r>
                      <m:r>
                        <a:rPr lang="en-GB" sz="2400" b="1" i="1" smtClean="0">
                          <a:latin typeface="Cambria Math"/>
                        </a:rPr>
                        <m:t>.</m:t>
                      </m:r>
                      <m:r>
                        <a:rPr lang="en-GB" sz="2400" b="1" i="1" smtClean="0">
                          <a:latin typeface="Cambria Math"/>
                        </a:rPr>
                        <m:t>𝟐𝟓</m:t>
                      </m:r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7664" y="4818024"/>
                <a:ext cx="1127232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251520" y="965418"/>
            <a:ext cx="87687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The three circles are touching and share a common tangent.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51520" y="6252523"/>
                <a:ext cx="876874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What is the value of the radius of the smallest circle,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𝒂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?</a:t>
                </a: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6252523"/>
                <a:ext cx="8768747" cy="461665"/>
              </a:xfrm>
              <a:prstGeom prst="rect">
                <a:avLst/>
              </a:prstGeom>
              <a:blipFill rotWithShape="1">
                <a:blip r:embed="rId5"/>
                <a:stretch>
                  <a:fillRect l="-1042" t="-10667" b="-30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1782615" y="189183"/>
            <a:ext cx="55787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Three Circles and a Tangent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409782" y="5323796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4693077" y="4005064"/>
                <a:ext cx="82907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𝟒𝟒𝟏</m:t>
                      </m:r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3077" y="4005064"/>
                <a:ext cx="829073" cy="46166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8188884" y="18864"/>
            <a:ext cx="9140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SIC_48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51520" y="1812737"/>
            <a:ext cx="3584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The radii of the two larger circles are as stated in the diagram</a:t>
            </a:r>
          </a:p>
          <a:p>
            <a:r>
              <a:rPr lang="en-GB" sz="2400" dirty="0">
                <a:latin typeface="Comic Sans MS" panose="030F0702030302020204" pitchFamily="66" charset="0"/>
              </a:rPr>
              <a:t>- all units are cm.</a:t>
            </a:r>
          </a:p>
        </p:txBody>
      </p:sp>
    </p:spTree>
    <p:extLst>
      <p:ext uri="{BB962C8B-B14F-4D97-AF65-F5344CB8AC3E}">
        <p14:creationId xmlns:p14="http://schemas.microsoft.com/office/powerpoint/2010/main" val="2154309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496913"/>
            <a:ext cx="7162800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551584" y="5445224"/>
                <a:ext cx="44435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𝒂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51584" y="5445224"/>
                <a:ext cx="444352" cy="46166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547664" y="4818024"/>
                <a:ext cx="11272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𝟏𝟒</m:t>
                      </m:r>
                      <m:r>
                        <a:rPr lang="en-GB" sz="2400" b="1" i="1" smtClean="0">
                          <a:latin typeface="Cambria Math"/>
                        </a:rPr>
                        <m:t>.</m:t>
                      </m:r>
                      <m:r>
                        <a:rPr lang="en-GB" sz="2400" b="1" i="1" smtClean="0">
                          <a:latin typeface="Cambria Math"/>
                        </a:rPr>
                        <m:t>𝟒𝟒</m:t>
                      </m:r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7664" y="4818024"/>
                <a:ext cx="1127232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251520" y="965418"/>
            <a:ext cx="87687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The three circles are touching and share a common tangent.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51520" y="6252523"/>
                <a:ext cx="876874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What is the value of the radius of the smallest circle,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𝒂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?</a:t>
                </a: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6252523"/>
                <a:ext cx="8768747" cy="461665"/>
              </a:xfrm>
              <a:prstGeom prst="rect">
                <a:avLst/>
              </a:prstGeom>
              <a:blipFill rotWithShape="1">
                <a:blip r:embed="rId5"/>
                <a:stretch>
                  <a:fillRect l="-1042" t="-10667" b="-30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1782615" y="189183"/>
            <a:ext cx="55787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Three Circles and a Tangent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409782" y="5323796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4693077" y="4005064"/>
                <a:ext cx="168026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𝟐𝟎𝟑</m:t>
                      </m:r>
                      <m:r>
                        <a:rPr lang="en-GB" sz="2400" b="1" i="1" smtClean="0">
                          <a:latin typeface="Cambria Math"/>
                        </a:rPr>
                        <m:t>.</m:t>
                      </m:r>
                      <m:r>
                        <a:rPr lang="en-GB" sz="2400" b="1" i="1" smtClean="0">
                          <a:latin typeface="Cambria Math"/>
                        </a:rPr>
                        <m:t>𝟎𝟔𝟐𝟓</m:t>
                      </m:r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3077" y="4005064"/>
                <a:ext cx="1680268" cy="46166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8188884" y="18864"/>
            <a:ext cx="9140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SIC_48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51520" y="1812737"/>
            <a:ext cx="3584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The radii of the two larger circles are as stated in the diagram</a:t>
            </a:r>
          </a:p>
          <a:p>
            <a:r>
              <a:rPr lang="en-GB" sz="2400" dirty="0">
                <a:latin typeface="Comic Sans MS" panose="030F0702030302020204" pitchFamily="66" charset="0"/>
              </a:rPr>
              <a:t>- all units are cm.</a:t>
            </a:r>
          </a:p>
        </p:txBody>
      </p:sp>
    </p:spTree>
    <p:extLst>
      <p:ext uri="{BB962C8B-B14F-4D97-AF65-F5344CB8AC3E}">
        <p14:creationId xmlns:p14="http://schemas.microsoft.com/office/powerpoint/2010/main" val="2337057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496913"/>
            <a:ext cx="7162800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551584" y="5445224"/>
                <a:ext cx="44435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𝒂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51584" y="5445224"/>
                <a:ext cx="444352" cy="46166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547664" y="4818024"/>
                <a:ext cx="11272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𝟏𝟕</m:t>
                      </m:r>
                      <m:r>
                        <a:rPr lang="en-GB" sz="2400" b="1" i="1" smtClean="0">
                          <a:latin typeface="Cambria Math"/>
                        </a:rPr>
                        <m:t>.</m:t>
                      </m:r>
                      <m:r>
                        <a:rPr lang="en-GB" sz="2400" b="1" i="1" smtClean="0">
                          <a:latin typeface="Cambria Math"/>
                        </a:rPr>
                        <m:t>𝟔𝟒</m:t>
                      </m:r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7664" y="4818024"/>
                <a:ext cx="1127232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251520" y="965418"/>
            <a:ext cx="87687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The three circles are touching and share a common tangent.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51520" y="6252523"/>
                <a:ext cx="876874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What is the value of the radius of the smallest circle,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𝒂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?</a:t>
                </a: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6252523"/>
                <a:ext cx="8768747" cy="461665"/>
              </a:xfrm>
              <a:prstGeom prst="rect">
                <a:avLst/>
              </a:prstGeom>
              <a:blipFill rotWithShape="1">
                <a:blip r:embed="rId5"/>
                <a:stretch>
                  <a:fillRect l="-1042" t="-10667" b="-30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1782615" y="189183"/>
            <a:ext cx="55787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Three Circles and a Tangent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409782" y="5323796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4693077" y="4005064"/>
                <a:ext cx="131157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𝟏𝟏𝟎</m:t>
                      </m:r>
                      <m:r>
                        <a:rPr lang="en-GB" sz="2400" b="1" i="1" smtClean="0">
                          <a:latin typeface="Cambria Math"/>
                        </a:rPr>
                        <m:t>.</m:t>
                      </m:r>
                      <m:r>
                        <a:rPr lang="en-GB" sz="2400" b="1" i="1" smtClean="0">
                          <a:latin typeface="Cambria Math"/>
                        </a:rPr>
                        <m:t>𝟐𝟓</m:t>
                      </m:r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3077" y="4005064"/>
                <a:ext cx="1311576" cy="46166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8188884" y="18864"/>
            <a:ext cx="9140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SIC_48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51520" y="1812737"/>
            <a:ext cx="3584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The radii of the two larger circles are as stated in the diagram</a:t>
            </a:r>
          </a:p>
          <a:p>
            <a:r>
              <a:rPr lang="en-GB" sz="2400" dirty="0">
                <a:latin typeface="Comic Sans MS" panose="030F0702030302020204" pitchFamily="66" charset="0"/>
              </a:rPr>
              <a:t>- all units are cm.</a:t>
            </a:r>
          </a:p>
        </p:txBody>
      </p:sp>
    </p:spTree>
    <p:extLst>
      <p:ext uri="{BB962C8B-B14F-4D97-AF65-F5344CB8AC3E}">
        <p14:creationId xmlns:p14="http://schemas.microsoft.com/office/powerpoint/2010/main" val="3326636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E58734B-CDF4-4FD3-ADE5-7D85539D0A6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496913"/>
            <a:ext cx="7162800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527834" y="5468974"/>
                <a:ext cx="46679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𝒂</m:t>
                      </m:r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27834" y="5468974"/>
                <a:ext cx="466794" cy="46166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547664" y="4818024"/>
                <a:ext cx="62228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400" b="1" i="1" smtClean="0">
                        <a:latin typeface="Cambria Math"/>
                      </a:rPr>
                      <m:t>𝟏𝟔</m:t>
                    </m:r>
                  </m:oMath>
                </a14:m>
                <a:r>
                  <a:rPr lang="en-GB" sz="2400" b="1" dirty="0"/>
                  <a:t> </a:t>
                </a:r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7664" y="4818024"/>
                <a:ext cx="622286" cy="461665"/>
              </a:xfrm>
              <a:prstGeom prst="rect">
                <a:avLst/>
              </a:prstGeom>
              <a:blipFill rotWithShape="1">
                <a:blip r:embed="rId4"/>
                <a:stretch>
                  <a:fillRect l="-294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251520" y="965418"/>
            <a:ext cx="87687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The three circles are touching and share a common tangent.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51520" y="1812737"/>
            <a:ext cx="3584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The radii of the two larger circles are as stated in the diagram</a:t>
            </a:r>
          </a:p>
          <a:p>
            <a:r>
              <a:rPr lang="en-GB" sz="2400" dirty="0">
                <a:latin typeface="Comic Sans MS" panose="030F0702030302020204" pitchFamily="66" charset="0"/>
              </a:rPr>
              <a:t>- all units are cm.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51520" y="6252523"/>
                <a:ext cx="876874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What is the value of the radius of the smallest circle,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𝒂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?</a:t>
                </a: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6252523"/>
                <a:ext cx="8768747" cy="461665"/>
              </a:xfrm>
              <a:prstGeom prst="rect">
                <a:avLst/>
              </a:prstGeom>
              <a:blipFill rotWithShape="1">
                <a:blip r:embed="rId5"/>
                <a:stretch>
                  <a:fillRect l="-1042" t="-10667" b="-30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1782615" y="189183"/>
            <a:ext cx="55787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Three Circles and a Tangent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409782" y="5323796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4693077" y="4005064"/>
                <a:ext cx="82907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𝟏𝟒𝟒</m:t>
                      </m:r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3077" y="4005064"/>
                <a:ext cx="829073" cy="46166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67612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496913"/>
            <a:ext cx="7162800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551584" y="5445224"/>
                <a:ext cx="44435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𝒂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51584" y="5445224"/>
                <a:ext cx="444352" cy="46166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547664" y="4818024"/>
                <a:ext cx="149592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𝟏𝟖</m:t>
                      </m:r>
                      <m:r>
                        <a:rPr lang="en-GB" sz="2400" b="1" i="1" smtClean="0">
                          <a:latin typeface="Cambria Math"/>
                        </a:rPr>
                        <m:t>.</m:t>
                      </m:r>
                      <m:r>
                        <a:rPr lang="en-GB" sz="2400" b="1" i="1" smtClean="0">
                          <a:latin typeface="Cambria Math"/>
                        </a:rPr>
                        <m:t>𝟎𝟔𝟐𝟓</m:t>
                      </m:r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7664" y="4818024"/>
                <a:ext cx="1495922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251520" y="965418"/>
            <a:ext cx="87687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The three circles are touching and share a common tangent.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51520" y="6252523"/>
                <a:ext cx="876874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What is the value of the radius of the smallest circle,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𝒂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?</a:t>
                </a: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6252523"/>
                <a:ext cx="8768747" cy="461665"/>
              </a:xfrm>
              <a:prstGeom prst="rect">
                <a:avLst/>
              </a:prstGeom>
              <a:blipFill rotWithShape="1">
                <a:blip r:embed="rId5"/>
                <a:stretch>
                  <a:fillRect l="-1042" t="-10667" b="-30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1782615" y="189183"/>
            <a:ext cx="55787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Three Circles and a Tangent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409782" y="5323796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4693077" y="4005064"/>
                <a:ext cx="131157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𝟏𝟎𝟒</m:t>
                      </m:r>
                      <m:r>
                        <a:rPr lang="en-GB" sz="2400" b="1" i="1" smtClean="0">
                          <a:latin typeface="Cambria Math"/>
                        </a:rPr>
                        <m:t>.</m:t>
                      </m:r>
                      <m:r>
                        <a:rPr lang="en-GB" sz="2400" b="1" i="1" smtClean="0">
                          <a:latin typeface="Cambria Math"/>
                        </a:rPr>
                        <m:t>𝟎𝟒</m:t>
                      </m:r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3077" y="4005064"/>
                <a:ext cx="1311576" cy="46166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8188884" y="18864"/>
            <a:ext cx="9140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SIC_48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51520" y="1812737"/>
            <a:ext cx="3584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The radii of the two larger circles are as stated in the diagram</a:t>
            </a:r>
          </a:p>
          <a:p>
            <a:r>
              <a:rPr lang="en-GB" sz="2400" dirty="0">
                <a:latin typeface="Comic Sans MS" panose="030F0702030302020204" pitchFamily="66" charset="0"/>
              </a:rPr>
              <a:t>- all units are cm.</a:t>
            </a:r>
          </a:p>
        </p:txBody>
      </p:sp>
    </p:spTree>
    <p:extLst>
      <p:ext uri="{BB962C8B-B14F-4D97-AF65-F5344CB8AC3E}">
        <p14:creationId xmlns:p14="http://schemas.microsoft.com/office/powerpoint/2010/main" val="3154396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496913"/>
            <a:ext cx="7162800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551584" y="5445224"/>
                <a:ext cx="44435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𝒂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51584" y="5445224"/>
                <a:ext cx="444352" cy="46166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547664" y="4818024"/>
                <a:ext cx="64472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𝟐𝟓</m:t>
                      </m:r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7664" y="4818024"/>
                <a:ext cx="644727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251520" y="965418"/>
            <a:ext cx="87687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The three circles are touching and share a common tangent.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51520" y="6252523"/>
                <a:ext cx="876874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What is the value of the radius of the smallest circle,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𝒂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?</a:t>
                </a: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6252523"/>
                <a:ext cx="8768747" cy="461665"/>
              </a:xfrm>
              <a:prstGeom prst="rect">
                <a:avLst/>
              </a:prstGeom>
              <a:blipFill rotWithShape="1">
                <a:blip r:embed="rId5"/>
                <a:stretch>
                  <a:fillRect l="-1042" t="-10667" b="-30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1782615" y="189183"/>
            <a:ext cx="55787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Three Circles and a Tangent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409782" y="5323796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4693077" y="4005064"/>
                <a:ext cx="11272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𝟓𝟔</m:t>
                      </m:r>
                      <m:r>
                        <a:rPr lang="en-GB" sz="2400" b="1" i="1" smtClean="0">
                          <a:latin typeface="Cambria Math"/>
                        </a:rPr>
                        <m:t>.</m:t>
                      </m:r>
                      <m:r>
                        <a:rPr lang="en-GB" sz="2400" b="1" i="1" smtClean="0">
                          <a:latin typeface="Cambria Math"/>
                        </a:rPr>
                        <m:t>𝟐𝟓</m:t>
                      </m:r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3077" y="4005064"/>
                <a:ext cx="1127232" cy="46166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8188884" y="18864"/>
            <a:ext cx="9140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SIC_48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51520" y="1812737"/>
            <a:ext cx="3584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The radii of the two larger circles are as stated in the diagram</a:t>
            </a:r>
          </a:p>
          <a:p>
            <a:r>
              <a:rPr lang="en-GB" sz="2400" dirty="0">
                <a:latin typeface="Comic Sans MS" panose="030F0702030302020204" pitchFamily="66" charset="0"/>
              </a:rPr>
              <a:t>- all units are cm.</a:t>
            </a:r>
          </a:p>
        </p:txBody>
      </p:sp>
    </p:spTree>
    <p:extLst>
      <p:ext uri="{BB962C8B-B14F-4D97-AF65-F5344CB8AC3E}">
        <p14:creationId xmlns:p14="http://schemas.microsoft.com/office/powerpoint/2010/main" val="1312546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496913"/>
            <a:ext cx="7162800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551584" y="5445224"/>
                <a:ext cx="44435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𝒂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51584" y="5445224"/>
                <a:ext cx="444352" cy="46166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547664" y="4818024"/>
                <a:ext cx="11272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𝟑𝟎</m:t>
                      </m:r>
                      <m:r>
                        <a:rPr lang="en-GB" sz="2400" b="1" i="1" smtClean="0">
                          <a:latin typeface="Cambria Math"/>
                        </a:rPr>
                        <m:t>.</m:t>
                      </m:r>
                      <m:r>
                        <a:rPr lang="en-GB" sz="2400" b="1" i="1" smtClean="0">
                          <a:latin typeface="Cambria Math"/>
                        </a:rPr>
                        <m:t>𝟐𝟓</m:t>
                      </m:r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7664" y="4818024"/>
                <a:ext cx="1127232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251520" y="965418"/>
            <a:ext cx="87687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The three circles are touching and share a common tangent.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51520" y="6252523"/>
                <a:ext cx="876874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What is the value of the radius of the smallest circle,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𝒂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?</a:t>
                </a: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6252523"/>
                <a:ext cx="8768747" cy="461665"/>
              </a:xfrm>
              <a:prstGeom prst="rect">
                <a:avLst/>
              </a:prstGeom>
              <a:blipFill rotWithShape="1">
                <a:blip r:embed="rId5"/>
                <a:stretch>
                  <a:fillRect l="-1042" t="-10667" b="-30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1782615" y="189183"/>
            <a:ext cx="55787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Three Circles and a Tangent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409782" y="5323796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4693077" y="4005064"/>
                <a:ext cx="11272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𝟒𝟑</m:t>
                      </m:r>
                      <m:r>
                        <a:rPr lang="en-GB" sz="2400" b="1" i="1" smtClean="0">
                          <a:latin typeface="Cambria Math"/>
                        </a:rPr>
                        <m:t>.</m:t>
                      </m:r>
                      <m:r>
                        <a:rPr lang="en-GB" sz="2400" b="1" i="1" smtClean="0">
                          <a:latin typeface="Cambria Math"/>
                        </a:rPr>
                        <m:t>𝟓𝟔</m:t>
                      </m:r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3077" y="4005064"/>
                <a:ext cx="1127232" cy="46166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8188884" y="18864"/>
            <a:ext cx="9140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SIC_48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51520" y="1812737"/>
            <a:ext cx="3584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The radii of the two larger circles are as stated in the diagram</a:t>
            </a:r>
          </a:p>
          <a:p>
            <a:r>
              <a:rPr lang="en-GB" sz="2400" dirty="0">
                <a:latin typeface="Comic Sans MS" panose="030F0702030302020204" pitchFamily="66" charset="0"/>
              </a:rPr>
              <a:t>- all units are cm.</a:t>
            </a:r>
          </a:p>
        </p:txBody>
      </p:sp>
    </p:spTree>
    <p:extLst>
      <p:ext uri="{BB962C8B-B14F-4D97-AF65-F5344CB8AC3E}">
        <p14:creationId xmlns:p14="http://schemas.microsoft.com/office/powerpoint/2010/main" val="1378673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496913"/>
            <a:ext cx="7162800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551584" y="5445224"/>
                <a:ext cx="44435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𝒂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51584" y="5445224"/>
                <a:ext cx="444352" cy="46166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547664" y="4818024"/>
                <a:ext cx="149592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𝟐𝟕</m:t>
                      </m:r>
                      <m:r>
                        <a:rPr lang="en-GB" sz="2400" b="1" i="1" smtClean="0">
                          <a:latin typeface="Cambria Math"/>
                        </a:rPr>
                        <m:t>.</m:t>
                      </m:r>
                      <m:r>
                        <a:rPr lang="en-GB" sz="2400" b="1" i="1" smtClean="0">
                          <a:latin typeface="Cambria Math"/>
                        </a:rPr>
                        <m:t>𝟓𝟔𝟐𝟓</m:t>
                      </m:r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7664" y="4818024"/>
                <a:ext cx="1495922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251520" y="965418"/>
            <a:ext cx="87687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The three circles are touching and share a common tangent.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51520" y="6252523"/>
                <a:ext cx="876874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What is the value of the radius of the smallest circle,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𝒂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?</a:t>
                </a: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6252523"/>
                <a:ext cx="8768747" cy="461665"/>
              </a:xfrm>
              <a:prstGeom prst="rect">
                <a:avLst/>
              </a:prstGeom>
              <a:blipFill rotWithShape="1">
                <a:blip r:embed="rId5"/>
                <a:stretch>
                  <a:fillRect l="-1042" t="-10667" b="-30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1782615" y="189183"/>
            <a:ext cx="55787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Three Circles and a Tangent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409782" y="5323796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4693077" y="4005064"/>
                <a:ext cx="64472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𝟒𝟗</m:t>
                      </m:r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3077" y="4005064"/>
                <a:ext cx="644727" cy="46166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8188884" y="18864"/>
            <a:ext cx="9140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SIC_48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51520" y="1812737"/>
            <a:ext cx="3584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The radii of the two larger circles are as stated in the diagram</a:t>
            </a:r>
          </a:p>
          <a:p>
            <a:r>
              <a:rPr lang="en-GB" sz="2400" dirty="0">
                <a:latin typeface="Comic Sans MS" panose="030F0702030302020204" pitchFamily="66" charset="0"/>
              </a:rPr>
              <a:t>- all units are cm.</a:t>
            </a:r>
          </a:p>
        </p:txBody>
      </p:sp>
    </p:spTree>
    <p:extLst>
      <p:ext uri="{BB962C8B-B14F-4D97-AF65-F5344CB8AC3E}">
        <p14:creationId xmlns:p14="http://schemas.microsoft.com/office/powerpoint/2010/main" val="236492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496913"/>
            <a:ext cx="7162800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551584" y="5445224"/>
                <a:ext cx="44435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𝒂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51584" y="5445224"/>
                <a:ext cx="444352" cy="46166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547664" y="4818024"/>
                <a:ext cx="11272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𝟐𝟑</m:t>
                      </m:r>
                      <m:r>
                        <a:rPr lang="en-GB" sz="2400" b="1" i="1" smtClean="0">
                          <a:latin typeface="Cambria Math"/>
                        </a:rPr>
                        <m:t>.</m:t>
                      </m:r>
                      <m:r>
                        <a:rPr lang="en-GB" sz="2400" b="1" i="1" smtClean="0">
                          <a:latin typeface="Cambria Math"/>
                        </a:rPr>
                        <m:t>𝟎𝟒</m:t>
                      </m:r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7664" y="4818024"/>
                <a:ext cx="1127232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251520" y="965418"/>
            <a:ext cx="87687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The three circles are touching and share a common tangent.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51520" y="6252523"/>
                <a:ext cx="876874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What is the value of the radius of the smallest circle,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𝒂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?</a:t>
                </a: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6252523"/>
                <a:ext cx="8768747" cy="461665"/>
              </a:xfrm>
              <a:prstGeom prst="rect">
                <a:avLst/>
              </a:prstGeom>
              <a:blipFill rotWithShape="1">
                <a:blip r:embed="rId5"/>
                <a:stretch>
                  <a:fillRect l="-1042" t="-10667" b="-30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1782615" y="189183"/>
            <a:ext cx="55787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Three Circles and a Tangent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409782" y="5323796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4693077" y="4005064"/>
                <a:ext cx="64472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𝟔𝟒</m:t>
                      </m:r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3077" y="4005064"/>
                <a:ext cx="644727" cy="46166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8188884" y="18864"/>
            <a:ext cx="9140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SIC_48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51520" y="1812737"/>
            <a:ext cx="3584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The radii of the two larger circles are as stated in the diagram</a:t>
            </a:r>
          </a:p>
          <a:p>
            <a:r>
              <a:rPr lang="en-GB" sz="2400" dirty="0">
                <a:latin typeface="Comic Sans MS" panose="030F0702030302020204" pitchFamily="66" charset="0"/>
              </a:rPr>
              <a:t>- all units are cm.</a:t>
            </a:r>
          </a:p>
        </p:txBody>
      </p:sp>
    </p:spTree>
    <p:extLst>
      <p:ext uri="{BB962C8B-B14F-4D97-AF65-F5344CB8AC3E}">
        <p14:creationId xmlns:p14="http://schemas.microsoft.com/office/powerpoint/2010/main" val="1486076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496913"/>
            <a:ext cx="7162800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551584" y="5445224"/>
                <a:ext cx="44435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𝒂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51584" y="5445224"/>
                <a:ext cx="444352" cy="46166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547664" y="4818024"/>
                <a:ext cx="11272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𝟐𝟎</m:t>
                      </m:r>
                      <m:r>
                        <a:rPr lang="en-GB" sz="2400" b="1" i="1" smtClean="0">
                          <a:latin typeface="Cambria Math"/>
                        </a:rPr>
                        <m:t>.</m:t>
                      </m:r>
                      <m:r>
                        <a:rPr lang="en-GB" sz="2400" b="1" i="1" smtClean="0">
                          <a:latin typeface="Cambria Math"/>
                        </a:rPr>
                        <m:t>𝟐𝟓</m:t>
                      </m:r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7664" y="4818024"/>
                <a:ext cx="1127232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251520" y="965418"/>
            <a:ext cx="87687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The three circles are touching and share a common tangent.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51520" y="6252523"/>
                <a:ext cx="876874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What is the value of the radius of the smallest circle,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𝒂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?</a:t>
                </a: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6252523"/>
                <a:ext cx="8768747" cy="461665"/>
              </a:xfrm>
              <a:prstGeom prst="rect">
                <a:avLst/>
              </a:prstGeom>
              <a:blipFill rotWithShape="1">
                <a:blip r:embed="rId5"/>
                <a:stretch>
                  <a:fillRect l="-1042" t="-10667" b="-30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1782615" y="189183"/>
            <a:ext cx="55787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Three Circles and a Tangent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409782" y="5323796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4693077" y="4005064"/>
                <a:ext cx="64472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𝟖𝟏</m:t>
                      </m:r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3077" y="4005064"/>
                <a:ext cx="644727" cy="46166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8188884" y="18864"/>
            <a:ext cx="9140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SIC_48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51520" y="1812737"/>
            <a:ext cx="3584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The radii of the two larger circles are as stated in the diagram</a:t>
            </a:r>
          </a:p>
          <a:p>
            <a:r>
              <a:rPr lang="en-GB" sz="2400" dirty="0">
                <a:latin typeface="Comic Sans MS" panose="030F0702030302020204" pitchFamily="66" charset="0"/>
              </a:rPr>
              <a:t>- all units are cm.</a:t>
            </a:r>
          </a:p>
        </p:txBody>
      </p:sp>
    </p:spTree>
    <p:extLst>
      <p:ext uri="{BB962C8B-B14F-4D97-AF65-F5344CB8AC3E}">
        <p14:creationId xmlns:p14="http://schemas.microsoft.com/office/powerpoint/2010/main" val="4173784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496913"/>
            <a:ext cx="7162800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551584" y="5445224"/>
                <a:ext cx="44435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𝒂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51584" y="5445224"/>
                <a:ext cx="444352" cy="46166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547664" y="4818024"/>
                <a:ext cx="11272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𝟏𝟓</m:t>
                      </m:r>
                      <m:r>
                        <a:rPr lang="en-GB" sz="2400" b="1" i="1" smtClean="0">
                          <a:latin typeface="Cambria Math"/>
                        </a:rPr>
                        <m:t>.</m:t>
                      </m:r>
                      <m:r>
                        <a:rPr lang="en-GB" sz="2400" b="1" i="1" smtClean="0">
                          <a:latin typeface="Cambria Math"/>
                        </a:rPr>
                        <m:t>𝟐𝟏</m:t>
                      </m:r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7664" y="4818024"/>
                <a:ext cx="1127232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251520" y="965418"/>
            <a:ext cx="87687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The three circles are touching and share a common tangent.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51520" y="6252523"/>
                <a:ext cx="876874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What is the value of the radius of the smallest circle,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𝒂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?</a:t>
                </a: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6252523"/>
                <a:ext cx="8768747" cy="461665"/>
              </a:xfrm>
              <a:prstGeom prst="rect">
                <a:avLst/>
              </a:prstGeom>
              <a:blipFill rotWithShape="1">
                <a:blip r:embed="rId5"/>
                <a:stretch>
                  <a:fillRect l="-1042" t="-10667" b="-30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1782615" y="189183"/>
            <a:ext cx="55787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Three Circles and a Tangent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409782" y="5323796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4693077" y="4005064"/>
                <a:ext cx="82907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𝟏𝟔𝟗</m:t>
                      </m:r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3077" y="4005064"/>
                <a:ext cx="829073" cy="46166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8188884" y="18864"/>
            <a:ext cx="9140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SIC_48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51520" y="1812737"/>
            <a:ext cx="3584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The radii of the two larger circles are as stated in the diagram</a:t>
            </a:r>
          </a:p>
          <a:p>
            <a:r>
              <a:rPr lang="en-GB" sz="2400" dirty="0">
                <a:latin typeface="Comic Sans MS" panose="030F0702030302020204" pitchFamily="66" charset="0"/>
              </a:rPr>
              <a:t>- all units are cm.</a:t>
            </a:r>
          </a:p>
        </p:txBody>
      </p:sp>
    </p:spTree>
    <p:extLst>
      <p:ext uri="{BB962C8B-B14F-4D97-AF65-F5344CB8AC3E}">
        <p14:creationId xmlns:p14="http://schemas.microsoft.com/office/powerpoint/2010/main" val="1070311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496913"/>
            <a:ext cx="7162800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551584" y="5445224"/>
                <a:ext cx="44435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𝒂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51584" y="5445224"/>
                <a:ext cx="444352" cy="46166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547664" y="4818024"/>
                <a:ext cx="149592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𝟏𝟒</m:t>
                      </m:r>
                      <m:r>
                        <a:rPr lang="en-GB" sz="2400" b="1" i="1" smtClean="0">
                          <a:latin typeface="Cambria Math"/>
                        </a:rPr>
                        <m:t>.</m:t>
                      </m:r>
                      <m:r>
                        <a:rPr lang="en-GB" sz="2400" b="1" i="1" smtClean="0">
                          <a:latin typeface="Cambria Math"/>
                        </a:rPr>
                        <m:t>𝟎𝟔𝟐𝟓</m:t>
                      </m:r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7664" y="4818024"/>
                <a:ext cx="1495922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251520" y="965418"/>
            <a:ext cx="87687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The three circles are touching and share a common tangent.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51520" y="6252523"/>
                <a:ext cx="876874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What is the value of the radius of the smallest circle,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𝒂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?</a:t>
                </a: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6252523"/>
                <a:ext cx="8768747" cy="461665"/>
              </a:xfrm>
              <a:prstGeom prst="rect">
                <a:avLst/>
              </a:prstGeom>
              <a:blipFill rotWithShape="1">
                <a:blip r:embed="rId5"/>
                <a:stretch>
                  <a:fillRect l="-1042" t="-10667" b="-30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1782615" y="189183"/>
            <a:ext cx="55787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Three Circles and a Tangent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409782" y="5323796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4693077" y="4005064"/>
                <a:ext cx="82907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𝟐𝟐𝟓</m:t>
                      </m:r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3077" y="4005064"/>
                <a:ext cx="829073" cy="46166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8188884" y="18864"/>
            <a:ext cx="9140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SIC_48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51520" y="1812737"/>
            <a:ext cx="3584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The radii of the two larger circles are as stated in the diagram</a:t>
            </a:r>
          </a:p>
          <a:p>
            <a:r>
              <a:rPr lang="en-GB" sz="2400" dirty="0">
                <a:latin typeface="Comic Sans MS" panose="030F0702030302020204" pitchFamily="66" charset="0"/>
              </a:rPr>
              <a:t>- all units are cm.</a:t>
            </a:r>
          </a:p>
        </p:txBody>
      </p:sp>
    </p:spTree>
    <p:extLst>
      <p:ext uri="{BB962C8B-B14F-4D97-AF65-F5344CB8AC3E}">
        <p14:creationId xmlns:p14="http://schemas.microsoft.com/office/powerpoint/2010/main" val="1427233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496913"/>
            <a:ext cx="7162800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551584" y="5445224"/>
                <a:ext cx="44435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𝒂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51584" y="5445224"/>
                <a:ext cx="444352" cy="46166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547664" y="4818024"/>
                <a:ext cx="11272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𝟏𝟐</m:t>
                      </m:r>
                      <m:r>
                        <a:rPr lang="en-GB" sz="2400" b="1" i="1" smtClean="0">
                          <a:latin typeface="Cambria Math"/>
                        </a:rPr>
                        <m:t>.</m:t>
                      </m:r>
                      <m:r>
                        <a:rPr lang="en-GB" sz="2400" b="1" i="1" smtClean="0">
                          <a:latin typeface="Cambria Math"/>
                        </a:rPr>
                        <m:t>𝟗𝟔</m:t>
                      </m:r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7664" y="4818024"/>
                <a:ext cx="1127232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251520" y="965418"/>
            <a:ext cx="87687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The three circles are touching and share a common tangent.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51520" y="6252523"/>
                <a:ext cx="876874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What is the value of the radius of the smallest circle,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𝒂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?</a:t>
                </a: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6252523"/>
                <a:ext cx="8768747" cy="461665"/>
              </a:xfrm>
              <a:prstGeom prst="rect">
                <a:avLst/>
              </a:prstGeom>
              <a:blipFill rotWithShape="1">
                <a:blip r:embed="rId5"/>
                <a:stretch>
                  <a:fillRect l="-1042" t="-10667" b="-30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1782615" y="189183"/>
            <a:ext cx="55787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Three Circles and a Tangent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409782" y="5323796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4693077" y="4005064"/>
                <a:ext cx="82907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𝟑𝟐𝟒</m:t>
                      </m:r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3077" y="4005064"/>
                <a:ext cx="829073" cy="46166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8188884" y="18864"/>
            <a:ext cx="9140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SIC_48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51520" y="1812737"/>
            <a:ext cx="3584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The radii of the two larger circles are as stated in the diagram</a:t>
            </a:r>
          </a:p>
          <a:p>
            <a:r>
              <a:rPr lang="en-GB" sz="2400" dirty="0">
                <a:latin typeface="Comic Sans MS" panose="030F0702030302020204" pitchFamily="66" charset="0"/>
              </a:rPr>
              <a:t>- all units are cm.</a:t>
            </a:r>
          </a:p>
        </p:txBody>
      </p:sp>
    </p:spTree>
    <p:extLst>
      <p:ext uri="{BB962C8B-B14F-4D97-AF65-F5344CB8AC3E}">
        <p14:creationId xmlns:p14="http://schemas.microsoft.com/office/powerpoint/2010/main" val="4171932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496913"/>
            <a:ext cx="7162800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551584" y="5445224"/>
                <a:ext cx="44435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𝒂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51584" y="5445224"/>
                <a:ext cx="444352" cy="46166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547664" y="4818024"/>
                <a:ext cx="149592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𝟏𝟎</m:t>
                      </m:r>
                      <m:r>
                        <a:rPr lang="en-GB" sz="2400" b="1" i="1" smtClean="0">
                          <a:latin typeface="Cambria Math"/>
                        </a:rPr>
                        <m:t>.</m:t>
                      </m:r>
                      <m:r>
                        <a:rPr lang="en-GB" sz="2400" b="1" i="1" smtClean="0">
                          <a:latin typeface="Cambria Math"/>
                        </a:rPr>
                        <m:t>𝟓𝟔𝟐𝟓</m:t>
                      </m:r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7664" y="4818024"/>
                <a:ext cx="1495922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251520" y="965418"/>
            <a:ext cx="87687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The three circles are touching and share a common tangent.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51520" y="6252523"/>
                <a:ext cx="876874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What is the value of the radius of the smallest circle,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𝒂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?</a:t>
                </a: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6252523"/>
                <a:ext cx="8768747" cy="461665"/>
              </a:xfrm>
              <a:prstGeom prst="rect">
                <a:avLst/>
              </a:prstGeom>
              <a:blipFill rotWithShape="1">
                <a:blip r:embed="rId5"/>
                <a:stretch>
                  <a:fillRect l="-1042" t="-10667" b="-30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1782615" y="189183"/>
            <a:ext cx="55787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Three Circles and a Tangent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409782" y="5323796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4693077" y="4005064"/>
                <a:ext cx="101341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𝟏𝟓𝟐𝟏</m:t>
                      </m:r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3077" y="4005064"/>
                <a:ext cx="1013419" cy="46166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8188884" y="18864"/>
            <a:ext cx="9140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SIC_48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51520" y="1812737"/>
            <a:ext cx="3584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The radii of the two larger circles are as stated in the diagram</a:t>
            </a:r>
          </a:p>
          <a:p>
            <a:r>
              <a:rPr lang="en-GB" sz="2400" dirty="0">
                <a:latin typeface="Comic Sans MS" panose="030F0702030302020204" pitchFamily="66" charset="0"/>
              </a:rPr>
              <a:t>- all units are cm.</a:t>
            </a:r>
          </a:p>
        </p:txBody>
      </p:sp>
    </p:spTree>
    <p:extLst>
      <p:ext uri="{BB962C8B-B14F-4D97-AF65-F5344CB8AC3E}">
        <p14:creationId xmlns:p14="http://schemas.microsoft.com/office/powerpoint/2010/main" val="3051469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496913"/>
            <a:ext cx="7162800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810507" y="5487615"/>
                <a:ext cx="44435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𝒂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507" y="5487615"/>
                <a:ext cx="444352" cy="46166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5796656" y="4479503"/>
                <a:ext cx="43152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𝒄</m:t>
                      </m:r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6656" y="4479503"/>
                <a:ext cx="431528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452228" y="5055567"/>
                <a:ext cx="46358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𝒃</m:t>
                      </m:r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52228" y="5055567"/>
                <a:ext cx="463588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5"/>
          <p:cNvSpPr/>
          <p:nvPr/>
        </p:nvSpPr>
        <p:spPr>
          <a:xfrm>
            <a:off x="829340" y="1496913"/>
            <a:ext cx="7421525" cy="4524375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Isosceles Triangle 1"/>
          <p:cNvSpPr>
            <a:spLocks noChangeAspect="1"/>
          </p:cNvSpPr>
          <p:nvPr/>
        </p:nvSpPr>
        <p:spPr>
          <a:xfrm>
            <a:off x="2416195" y="4672235"/>
            <a:ext cx="1436744" cy="866379"/>
          </a:xfrm>
          <a:prstGeom prst="triangle">
            <a:avLst>
              <a:gd name="adj" fmla="val 0"/>
            </a:avLst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602381" y="4991402"/>
                <a:ext cx="79541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smtClean="0">
                          <a:latin typeface="Cambria Math"/>
                        </a:rPr>
                        <m:t>𝒃</m:t>
                      </m:r>
                      <m:r>
                        <a:rPr lang="en-GB" b="1" i="1" smtClean="0">
                          <a:latin typeface="Cambria Math"/>
                        </a:rPr>
                        <m:t>−</m:t>
                      </m:r>
                      <m:r>
                        <a:rPr lang="en-GB" b="1" i="1" smtClean="0">
                          <a:latin typeface="Cambria Math"/>
                        </a:rPr>
                        <m:t>𝒂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2381" y="4991402"/>
                <a:ext cx="795411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913778" y="4750381"/>
                <a:ext cx="79541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smtClean="0">
                          <a:latin typeface="Cambria Math"/>
                        </a:rPr>
                        <m:t>𝒃</m:t>
                      </m:r>
                      <m:r>
                        <a:rPr lang="en-GB" b="1" i="1" smtClean="0">
                          <a:latin typeface="Cambria Math"/>
                        </a:rPr>
                        <m:t>+</m:t>
                      </m:r>
                      <m:r>
                        <a:rPr lang="en-GB" b="1" i="1" smtClean="0">
                          <a:latin typeface="Cambria Math"/>
                        </a:rPr>
                        <m:t>𝒂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3778" y="4750381"/>
                <a:ext cx="795410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1782615" y="189183"/>
            <a:ext cx="55787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Three Circles and a Tangent</a:t>
            </a:r>
          </a:p>
        </p:txBody>
      </p:sp>
    </p:spTree>
    <p:extLst>
      <p:ext uri="{BB962C8B-B14F-4D97-AF65-F5344CB8AC3E}">
        <p14:creationId xmlns:p14="http://schemas.microsoft.com/office/powerpoint/2010/main" val="1210827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" grpId="0" animBg="1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496913"/>
            <a:ext cx="7162800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810507" y="5487615"/>
                <a:ext cx="44435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𝒂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507" y="5487615"/>
                <a:ext cx="444352" cy="46166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452228" y="5055567"/>
                <a:ext cx="46358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𝒃</m:t>
                      </m:r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52228" y="5055567"/>
                <a:ext cx="463588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6"/>
          <p:cNvSpPr/>
          <p:nvPr/>
        </p:nvSpPr>
        <p:spPr>
          <a:xfrm>
            <a:off x="829340" y="1496913"/>
            <a:ext cx="7421525" cy="4524375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0" name="Group 9"/>
          <p:cNvGrpSpPr/>
          <p:nvPr/>
        </p:nvGrpSpPr>
        <p:grpSpPr>
          <a:xfrm>
            <a:off x="3862284" y="3791001"/>
            <a:ext cx="2723370" cy="1744102"/>
            <a:chOff x="3862284" y="3780368"/>
            <a:chExt cx="2723370" cy="174410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/>
                <p:cNvSpPr txBox="1"/>
                <p:nvPr/>
              </p:nvSpPr>
              <p:spPr>
                <a:xfrm>
                  <a:off x="5796656" y="4479503"/>
                  <a:ext cx="78899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1" i="1" smtClean="0">
                            <a:latin typeface="Cambria Math"/>
                          </a:rPr>
                          <m:t>𝒄</m:t>
                        </m:r>
                        <m:r>
                          <a:rPr lang="en-GB" b="1" i="1" smtClean="0">
                            <a:latin typeface="Cambria Math"/>
                          </a:rPr>
                          <m:t>−</m:t>
                        </m:r>
                        <m:r>
                          <a:rPr lang="en-GB" b="1" i="1" smtClean="0">
                            <a:latin typeface="Cambria Math"/>
                          </a:rPr>
                          <m:t>𝒂</m:t>
                        </m:r>
                      </m:oMath>
                    </m:oMathPara>
                  </a14:m>
                  <a:endParaRPr lang="en-GB" dirty="0">
                    <a:latin typeface="Comic Sans MS" panose="030F0702030302020204" pitchFamily="66" charset="0"/>
                  </a:endParaRPr>
                </a:p>
              </p:txBody>
            </p:sp>
          </mc:Choice>
          <mc:Fallback xmlns=""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96656" y="4479503"/>
                  <a:ext cx="788998" cy="369332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2" name="Isosceles Triangle 11"/>
            <p:cNvSpPr>
              <a:spLocks noChangeAspect="1"/>
            </p:cNvSpPr>
            <p:nvPr/>
          </p:nvSpPr>
          <p:spPr>
            <a:xfrm>
              <a:off x="3862284" y="3780368"/>
              <a:ext cx="1885458" cy="1744102"/>
            </a:xfrm>
            <a:prstGeom prst="triangle">
              <a:avLst>
                <a:gd name="adj" fmla="val 100000"/>
              </a:avLst>
            </a:prstGeom>
            <a:solidFill>
              <a:schemeClr val="bg2">
                <a:lumMod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/>
                <p:cNvSpPr txBox="1"/>
                <p:nvPr/>
              </p:nvSpPr>
              <p:spPr>
                <a:xfrm>
                  <a:off x="3939419" y="4557472"/>
                  <a:ext cx="788999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1" i="1" smtClean="0">
                            <a:latin typeface="Cambria Math"/>
                          </a:rPr>
                          <m:t>𝒄</m:t>
                        </m:r>
                        <m:r>
                          <a:rPr lang="en-GB" b="1" i="1" smtClean="0">
                            <a:latin typeface="Cambria Math"/>
                          </a:rPr>
                          <m:t>+</m:t>
                        </m:r>
                        <m:r>
                          <a:rPr lang="en-GB" b="1" i="1" smtClean="0">
                            <a:latin typeface="Cambria Math"/>
                          </a:rPr>
                          <m:t>𝒂</m:t>
                        </m:r>
                      </m:oMath>
                    </m:oMathPara>
                  </a14:m>
                  <a:endParaRPr lang="en-GB" dirty="0">
                    <a:latin typeface="Comic Sans MS" panose="030F0702030302020204" pitchFamily="66" charset="0"/>
                  </a:endParaRPr>
                </a:p>
              </p:txBody>
            </p:sp>
          </mc:Choice>
          <mc:Fallback xmlns="">
            <p:sp>
              <p:nvSpPr>
                <p:cNvPr id="13" name="TextBox 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39419" y="4557472"/>
                  <a:ext cx="788999" cy="369332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4" name="TextBox 13"/>
          <p:cNvSpPr txBox="1"/>
          <p:nvPr/>
        </p:nvSpPr>
        <p:spPr>
          <a:xfrm>
            <a:off x="1782615" y="189183"/>
            <a:ext cx="55787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Three Circles and a Tangent</a:t>
            </a:r>
          </a:p>
        </p:txBody>
      </p:sp>
    </p:spTree>
    <p:extLst>
      <p:ext uri="{BB962C8B-B14F-4D97-AF65-F5344CB8AC3E}">
        <p14:creationId xmlns:p14="http://schemas.microsoft.com/office/powerpoint/2010/main" val="3550802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496913"/>
            <a:ext cx="7162800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810507" y="5487615"/>
                <a:ext cx="44435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𝒂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507" y="5487615"/>
                <a:ext cx="444352" cy="46166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452228" y="5055567"/>
                <a:ext cx="46358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𝒃</m:t>
                      </m:r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52228" y="5055567"/>
                <a:ext cx="463588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5796656" y="4479503"/>
                <a:ext cx="43152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𝒄</m:t>
                      </m:r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6656" y="4479503"/>
                <a:ext cx="431528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6"/>
          <p:cNvSpPr/>
          <p:nvPr/>
        </p:nvSpPr>
        <p:spPr>
          <a:xfrm>
            <a:off x="829340" y="1496913"/>
            <a:ext cx="7421525" cy="4524375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6" name="Group 5"/>
          <p:cNvGrpSpPr/>
          <p:nvPr/>
        </p:nvGrpSpPr>
        <p:grpSpPr>
          <a:xfrm>
            <a:off x="2434860" y="3769733"/>
            <a:ext cx="4145459" cy="919897"/>
            <a:chOff x="2434860" y="3769733"/>
            <a:chExt cx="4145459" cy="919897"/>
          </a:xfrm>
        </p:grpSpPr>
        <p:sp>
          <p:nvSpPr>
            <p:cNvPr id="2" name="Isosceles Triangle 1"/>
            <p:cNvSpPr>
              <a:spLocks noChangeAspect="1"/>
            </p:cNvSpPr>
            <p:nvPr/>
          </p:nvSpPr>
          <p:spPr>
            <a:xfrm>
              <a:off x="2434860" y="3769733"/>
              <a:ext cx="3319907" cy="919897"/>
            </a:xfrm>
            <a:prstGeom prst="triangle">
              <a:avLst>
                <a:gd name="adj" fmla="val 100000"/>
              </a:avLst>
            </a:prstGeom>
            <a:solidFill>
              <a:schemeClr val="bg2">
                <a:lumMod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TextBox 7"/>
                <p:cNvSpPr txBox="1"/>
                <p:nvPr/>
              </p:nvSpPr>
              <p:spPr>
                <a:xfrm>
                  <a:off x="3564249" y="3866327"/>
                  <a:ext cx="785793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1" i="1" smtClean="0">
                            <a:latin typeface="Cambria Math"/>
                          </a:rPr>
                          <m:t>𝒃</m:t>
                        </m:r>
                        <m:r>
                          <a:rPr lang="en-GB" b="1" i="1" smtClean="0">
                            <a:latin typeface="Cambria Math"/>
                          </a:rPr>
                          <m:t>+</m:t>
                        </m:r>
                        <m:r>
                          <a:rPr lang="en-GB" b="1" i="1" smtClean="0">
                            <a:latin typeface="Cambria Math"/>
                          </a:rPr>
                          <m:t>𝒄</m:t>
                        </m:r>
                      </m:oMath>
                    </m:oMathPara>
                  </a14:m>
                  <a:endParaRPr lang="en-GB" dirty="0">
                    <a:latin typeface="Comic Sans MS" panose="030F0702030302020204" pitchFamily="66" charset="0"/>
                  </a:endParaRPr>
                </a:p>
              </p:txBody>
            </p:sp>
          </mc:Choice>
          <mc:Fallback xmlns="">
            <p:sp>
              <p:nvSpPr>
                <p:cNvPr id="8" name="Text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64249" y="3866327"/>
                  <a:ext cx="785793" cy="369332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TextBox 8"/>
                <p:cNvSpPr txBox="1"/>
                <p:nvPr/>
              </p:nvSpPr>
              <p:spPr>
                <a:xfrm>
                  <a:off x="5794526" y="4135690"/>
                  <a:ext cx="785793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1" i="1" smtClean="0">
                            <a:latin typeface="Cambria Math"/>
                          </a:rPr>
                          <m:t>𝒄</m:t>
                        </m:r>
                        <m:r>
                          <a:rPr lang="en-GB" b="1" i="1" smtClean="0">
                            <a:latin typeface="Cambria Math"/>
                          </a:rPr>
                          <m:t>−</m:t>
                        </m:r>
                        <m:r>
                          <a:rPr lang="en-GB" b="1" i="1" smtClean="0">
                            <a:latin typeface="Cambria Math"/>
                          </a:rPr>
                          <m:t>𝒃</m:t>
                        </m:r>
                      </m:oMath>
                    </m:oMathPara>
                  </a14:m>
                  <a:endParaRPr lang="en-GB" dirty="0">
                    <a:latin typeface="Comic Sans MS" panose="030F0702030302020204" pitchFamily="66" charset="0"/>
                  </a:endParaRPr>
                </a:p>
              </p:txBody>
            </p:sp>
          </mc:Choice>
          <mc:Fallback xmlns="">
            <p:sp>
              <p:nvSpPr>
                <p:cNvPr id="9" name="TextBox 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94526" y="4135690"/>
                  <a:ext cx="785793" cy="369332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1" name="TextBox 10"/>
          <p:cNvSpPr txBox="1"/>
          <p:nvPr/>
        </p:nvSpPr>
        <p:spPr>
          <a:xfrm>
            <a:off x="1782615" y="189183"/>
            <a:ext cx="55787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Three Circles and a Tangent</a:t>
            </a:r>
          </a:p>
        </p:txBody>
      </p:sp>
    </p:spTree>
    <p:extLst>
      <p:ext uri="{BB962C8B-B14F-4D97-AF65-F5344CB8AC3E}">
        <p14:creationId xmlns:p14="http://schemas.microsoft.com/office/powerpoint/2010/main" val="844117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602381" y="4672235"/>
            <a:ext cx="2250558" cy="866379"/>
            <a:chOff x="1602381" y="4672235"/>
            <a:chExt cx="2250558" cy="866379"/>
          </a:xfrm>
        </p:grpSpPr>
        <p:sp>
          <p:nvSpPr>
            <p:cNvPr id="3" name="Isosceles Triangle 2"/>
            <p:cNvSpPr>
              <a:spLocks noChangeAspect="1"/>
            </p:cNvSpPr>
            <p:nvPr/>
          </p:nvSpPr>
          <p:spPr>
            <a:xfrm>
              <a:off x="2416195" y="4672235"/>
              <a:ext cx="1436744" cy="866379"/>
            </a:xfrm>
            <a:prstGeom prst="triangle">
              <a:avLst>
                <a:gd name="adj" fmla="val 0"/>
              </a:avLst>
            </a:prstGeom>
            <a:solidFill>
              <a:schemeClr val="bg2">
                <a:lumMod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Box 3"/>
                <p:cNvSpPr txBox="1"/>
                <p:nvPr/>
              </p:nvSpPr>
              <p:spPr>
                <a:xfrm>
                  <a:off x="1602381" y="4991402"/>
                  <a:ext cx="79541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1" i="1" smtClean="0">
                            <a:latin typeface="Cambria Math"/>
                          </a:rPr>
                          <m:t>𝒃</m:t>
                        </m:r>
                        <m:r>
                          <a:rPr lang="en-GB" b="1" i="1" smtClean="0">
                            <a:latin typeface="Cambria Math"/>
                          </a:rPr>
                          <m:t>−</m:t>
                        </m:r>
                        <m:r>
                          <a:rPr lang="en-GB" b="1" i="1" smtClean="0">
                            <a:latin typeface="Cambria Math"/>
                          </a:rPr>
                          <m:t>𝒂</m:t>
                        </m:r>
                      </m:oMath>
                    </m:oMathPara>
                  </a14:m>
                  <a:endParaRPr lang="en-GB" b="1" dirty="0"/>
                </a:p>
              </p:txBody>
            </p:sp>
          </mc:Choice>
          <mc:Fallback xmlns="">
            <p:sp>
              <p:nvSpPr>
                <p:cNvPr id="4" name="TextBox 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02381" y="4991402"/>
                  <a:ext cx="795411" cy="369332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Box 4"/>
                <p:cNvSpPr txBox="1"/>
                <p:nvPr/>
              </p:nvSpPr>
              <p:spPr>
                <a:xfrm>
                  <a:off x="2913778" y="4750381"/>
                  <a:ext cx="795410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1" i="1" smtClean="0">
                            <a:latin typeface="Cambria Math"/>
                          </a:rPr>
                          <m:t>𝒃</m:t>
                        </m:r>
                        <m:r>
                          <a:rPr lang="en-GB" b="1" i="1" smtClean="0">
                            <a:latin typeface="Cambria Math"/>
                          </a:rPr>
                          <m:t>+</m:t>
                        </m:r>
                        <m:r>
                          <a:rPr lang="en-GB" b="1" i="1" smtClean="0">
                            <a:latin typeface="Cambria Math"/>
                          </a:rPr>
                          <m:t>𝒂</m:t>
                        </m:r>
                      </m:oMath>
                    </m:oMathPara>
                  </a14:m>
                  <a:endParaRPr lang="en-GB" b="1" dirty="0"/>
                </a:p>
              </p:txBody>
            </p:sp>
          </mc:Choice>
          <mc:Fallback xmlns="">
            <p:sp>
              <p:nvSpPr>
                <p:cNvPr id="5" name="TextBox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13778" y="4750381"/>
                  <a:ext cx="795410" cy="369332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6" name="Group 5"/>
          <p:cNvGrpSpPr/>
          <p:nvPr/>
        </p:nvGrpSpPr>
        <p:grpSpPr>
          <a:xfrm>
            <a:off x="3862284" y="3791001"/>
            <a:ext cx="2723370" cy="1744102"/>
            <a:chOff x="3862284" y="3780368"/>
            <a:chExt cx="2723370" cy="174410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Box 6"/>
                <p:cNvSpPr txBox="1"/>
                <p:nvPr/>
              </p:nvSpPr>
              <p:spPr>
                <a:xfrm>
                  <a:off x="5796656" y="4479503"/>
                  <a:ext cx="78899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1" i="1" smtClean="0">
                            <a:latin typeface="Cambria Math"/>
                          </a:rPr>
                          <m:t>𝒄</m:t>
                        </m:r>
                        <m:r>
                          <a:rPr lang="en-GB" b="1" i="1" smtClean="0">
                            <a:latin typeface="Cambria Math"/>
                          </a:rPr>
                          <m:t>−</m:t>
                        </m:r>
                        <m:r>
                          <a:rPr lang="en-GB" b="1" i="1" smtClean="0">
                            <a:latin typeface="Cambria Math"/>
                          </a:rPr>
                          <m:t>𝒂</m:t>
                        </m:r>
                      </m:oMath>
                    </m:oMathPara>
                  </a14:m>
                  <a:endParaRPr lang="en-GB" dirty="0">
                    <a:latin typeface="Comic Sans MS" panose="030F0702030302020204" pitchFamily="66" charset="0"/>
                  </a:endParaRPr>
                </a:p>
              </p:txBody>
            </p:sp>
          </mc:Choice>
          <mc:Fallback xmlns="">
            <p:sp>
              <p:nvSpPr>
                <p:cNvPr id="7" name="TextBox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96656" y="4479503"/>
                  <a:ext cx="788998" cy="36933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8" name="Isosceles Triangle 7"/>
            <p:cNvSpPr>
              <a:spLocks noChangeAspect="1"/>
            </p:cNvSpPr>
            <p:nvPr/>
          </p:nvSpPr>
          <p:spPr>
            <a:xfrm>
              <a:off x="3862284" y="3780368"/>
              <a:ext cx="1885458" cy="1744102"/>
            </a:xfrm>
            <a:prstGeom prst="triangle">
              <a:avLst>
                <a:gd name="adj" fmla="val 100000"/>
              </a:avLst>
            </a:prstGeom>
            <a:solidFill>
              <a:schemeClr val="bg2">
                <a:lumMod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TextBox 8"/>
                <p:cNvSpPr txBox="1"/>
                <p:nvPr/>
              </p:nvSpPr>
              <p:spPr>
                <a:xfrm>
                  <a:off x="3939419" y="4557472"/>
                  <a:ext cx="788999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1" i="1" smtClean="0">
                            <a:latin typeface="Cambria Math"/>
                          </a:rPr>
                          <m:t>𝒄</m:t>
                        </m:r>
                        <m:r>
                          <a:rPr lang="en-GB" b="1" i="1" smtClean="0">
                            <a:latin typeface="Cambria Math"/>
                          </a:rPr>
                          <m:t>+</m:t>
                        </m:r>
                        <m:r>
                          <a:rPr lang="en-GB" b="1" i="1" smtClean="0">
                            <a:latin typeface="Cambria Math"/>
                          </a:rPr>
                          <m:t>𝒂</m:t>
                        </m:r>
                      </m:oMath>
                    </m:oMathPara>
                  </a14:m>
                  <a:endParaRPr lang="en-GB" dirty="0">
                    <a:latin typeface="Comic Sans MS" panose="030F0702030302020204" pitchFamily="66" charset="0"/>
                  </a:endParaRPr>
                </a:p>
              </p:txBody>
            </p:sp>
          </mc:Choice>
          <mc:Fallback xmlns="">
            <p:sp>
              <p:nvSpPr>
                <p:cNvPr id="9" name="TextBox 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39419" y="4557472"/>
                  <a:ext cx="788999" cy="369332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0" name="Group 9"/>
          <p:cNvGrpSpPr/>
          <p:nvPr/>
        </p:nvGrpSpPr>
        <p:grpSpPr>
          <a:xfrm>
            <a:off x="2397792" y="3762115"/>
            <a:ext cx="4175410" cy="919897"/>
            <a:chOff x="2434860" y="3769733"/>
            <a:chExt cx="4137914" cy="919897"/>
          </a:xfrm>
        </p:grpSpPr>
        <p:sp>
          <p:nvSpPr>
            <p:cNvPr id="11" name="Isosceles Triangle 10"/>
            <p:cNvSpPr>
              <a:spLocks noChangeAspect="1"/>
            </p:cNvSpPr>
            <p:nvPr/>
          </p:nvSpPr>
          <p:spPr>
            <a:xfrm>
              <a:off x="2434860" y="3769733"/>
              <a:ext cx="3319907" cy="919897"/>
            </a:xfrm>
            <a:prstGeom prst="triangle">
              <a:avLst>
                <a:gd name="adj" fmla="val 100000"/>
              </a:avLst>
            </a:prstGeom>
            <a:solidFill>
              <a:schemeClr val="bg2">
                <a:lumMod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Box 11"/>
                <p:cNvSpPr txBox="1"/>
                <p:nvPr/>
              </p:nvSpPr>
              <p:spPr>
                <a:xfrm>
                  <a:off x="3577897" y="3866327"/>
                  <a:ext cx="785793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1" i="1" smtClean="0">
                            <a:latin typeface="Cambria Math"/>
                          </a:rPr>
                          <m:t>𝒃</m:t>
                        </m:r>
                        <m:r>
                          <a:rPr lang="en-GB" b="1" i="1" smtClean="0">
                            <a:latin typeface="Cambria Math"/>
                          </a:rPr>
                          <m:t>+</m:t>
                        </m:r>
                        <m:r>
                          <a:rPr lang="en-GB" b="1" i="1" smtClean="0">
                            <a:latin typeface="Cambria Math"/>
                          </a:rPr>
                          <m:t>𝒄</m:t>
                        </m:r>
                      </m:oMath>
                    </m:oMathPara>
                  </a14:m>
                  <a:endParaRPr lang="en-GB" dirty="0">
                    <a:latin typeface="Comic Sans MS" panose="030F0702030302020204" pitchFamily="66" charset="0"/>
                  </a:endParaRPr>
                </a:p>
              </p:txBody>
            </p:sp>
          </mc:Choice>
          <mc:Fallback xmlns="">
            <p:sp>
              <p:nvSpPr>
                <p:cNvPr id="12" name="TextBox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77897" y="3866327"/>
                  <a:ext cx="785793" cy="369332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/>
                <p:cNvSpPr txBox="1"/>
                <p:nvPr/>
              </p:nvSpPr>
              <p:spPr>
                <a:xfrm>
                  <a:off x="5794038" y="4135690"/>
                  <a:ext cx="77873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1" i="1" smtClean="0">
                            <a:latin typeface="Cambria Math"/>
                          </a:rPr>
                          <m:t>𝒄</m:t>
                        </m:r>
                        <m:r>
                          <a:rPr lang="en-GB" b="1" i="1" smtClean="0">
                            <a:latin typeface="Cambria Math"/>
                          </a:rPr>
                          <m:t>−</m:t>
                        </m:r>
                        <m:r>
                          <a:rPr lang="en-GB" b="1" i="1" smtClean="0">
                            <a:latin typeface="Cambria Math"/>
                          </a:rPr>
                          <m:t>𝒃</m:t>
                        </m:r>
                      </m:oMath>
                    </m:oMathPara>
                  </a14:m>
                  <a:endParaRPr lang="en-GB" dirty="0">
                    <a:latin typeface="Comic Sans MS" panose="030F0702030302020204" pitchFamily="66" charset="0"/>
                  </a:endParaRPr>
                </a:p>
              </p:txBody>
            </p:sp>
          </mc:Choice>
          <mc:Fallback xmlns="">
            <p:sp>
              <p:nvSpPr>
                <p:cNvPr id="13" name="TextBox 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94038" y="4135690"/>
                  <a:ext cx="778736" cy="369332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4" name="TextBox 13"/>
          <p:cNvSpPr txBox="1"/>
          <p:nvPr/>
        </p:nvSpPr>
        <p:spPr>
          <a:xfrm>
            <a:off x="1782615" y="189183"/>
            <a:ext cx="55787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Three Circles and a Tangent</a:t>
            </a:r>
          </a:p>
        </p:txBody>
      </p:sp>
    </p:spTree>
    <p:extLst>
      <p:ext uri="{BB962C8B-B14F-4D97-AF65-F5344CB8AC3E}">
        <p14:creationId xmlns:p14="http://schemas.microsoft.com/office/powerpoint/2010/main" val="3718247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E" pathEditMode="relative" ptsTypes="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602381" y="4672235"/>
            <a:ext cx="2250558" cy="866379"/>
            <a:chOff x="1602381" y="4672235"/>
            <a:chExt cx="2250558" cy="866379"/>
          </a:xfrm>
        </p:grpSpPr>
        <p:sp>
          <p:nvSpPr>
            <p:cNvPr id="3" name="Isosceles Triangle 2"/>
            <p:cNvSpPr>
              <a:spLocks noChangeAspect="1"/>
            </p:cNvSpPr>
            <p:nvPr/>
          </p:nvSpPr>
          <p:spPr>
            <a:xfrm>
              <a:off x="2416195" y="4672235"/>
              <a:ext cx="1436744" cy="866379"/>
            </a:xfrm>
            <a:prstGeom prst="triangle">
              <a:avLst>
                <a:gd name="adj" fmla="val 0"/>
              </a:avLst>
            </a:prstGeom>
            <a:solidFill>
              <a:schemeClr val="bg2">
                <a:lumMod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Box 3"/>
                <p:cNvSpPr txBox="1"/>
                <p:nvPr/>
              </p:nvSpPr>
              <p:spPr>
                <a:xfrm>
                  <a:off x="1602381" y="4991402"/>
                  <a:ext cx="79541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1" i="1" smtClean="0">
                            <a:latin typeface="Cambria Math"/>
                          </a:rPr>
                          <m:t>𝒃</m:t>
                        </m:r>
                        <m:r>
                          <a:rPr lang="en-GB" b="1" i="1" smtClean="0">
                            <a:latin typeface="Cambria Math"/>
                          </a:rPr>
                          <m:t>−</m:t>
                        </m:r>
                        <m:r>
                          <a:rPr lang="en-GB" b="1" i="1" smtClean="0">
                            <a:latin typeface="Cambria Math"/>
                          </a:rPr>
                          <m:t>𝒂</m:t>
                        </m:r>
                      </m:oMath>
                    </m:oMathPara>
                  </a14:m>
                  <a:endParaRPr lang="en-GB" b="1" dirty="0"/>
                </a:p>
              </p:txBody>
            </p:sp>
          </mc:Choice>
          <mc:Fallback xmlns="">
            <p:sp>
              <p:nvSpPr>
                <p:cNvPr id="4" name="TextBox 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02381" y="4991402"/>
                  <a:ext cx="795411" cy="369332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Box 4"/>
                <p:cNvSpPr txBox="1"/>
                <p:nvPr/>
              </p:nvSpPr>
              <p:spPr>
                <a:xfrm>
                  <a:off x="2913778" y="4750381"/>
                  <a:ext cx="795410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1" i="1" smtClean="0">
                            <a:latin typeface="Cambria Math"/>
                          </a:rPr>
                          <m:t>𝒃</m:t>
                        </m:r>
                        <m:r>
                          <a:rPr lang="en-GB" b="1" i="1" smtClean="0">
                            <a:latin typeface="Cambria Math"/>
                          </a:rPr>
                          <m:t>+</m:t>
                        </m:r>
                        <m:r>
                          <a:rPr lang="en-GB" b="1" i="1" smtClean="0">
                            <a:latin typeface="Cambria Math"/>
                          </a:rPr>
                          <m:t>𝒂</m:t>
                        </m:r>
                      </m:oMath>
                    </m:oMathPara>
                  </a14:m>
                  <a:endParaRPr lang="en-GB" b="1" dirty="0"/>
                </a:p>
              </p:txBody>
            </p:sp>
          </mc:Choice>
          <mc:Fallback xmlns="">
            <p:sp>
              <p:nvSpPr>
                <p:cNvPr id="5" name="TextBox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13778" y="4750381"/>
                  <a:ext cx="795410" cy="369332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6" name="Group 5"/>
          <p:cNvGrpSpPr/>
          <p:nvPr/>
        </p:nvGrpSpPr>
        <p:grpSpPr>
          <a:xfrm>
            <a:off x="3862284" y="3791001"/>
            <a:ext cx="2723370" cy="1744102"/>
            <a:chOff x="3862284" y="3780368"/>
            <a:chExt cx="2723370" cy="174410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Box 6"/>
                <p:cNvSpPr txBox="1"/>
                <p:nvPr/>
              </p:nvSpPr>
              <p:spPr>
                <a:xfrm>
                  <a:off x="5796656" y="4479503"/>
                  <a:ext cx="78899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1" i="1" smtClean="0">
                            <a:latin typeface="Cambria Math"/>
                          </a:rPr>
                          <m:t>𝒄</m:t>
                        </m:r>
                        <m:r>
                          <a:rPr lang="en-GB" b="1" i="1" smtClean="0">
                            <a:latin typeface="Cambria Math"/>
                          </a:rPr>
                          <m:t>−</m:t>
                        </m:r>
                        <m:r>
                          <a:rPr lang="en-GB" b="1" i="1" smtClean="0">
                            <a:latin typeface="Cambria Math"/>
                          </a:rPr>
                          <m:t>𝒂</m:t>
                        </m:r>
                      </m:oMath>
                    </m:oMathPara>
                  </a14:m>
                  <a:endParaRPr lang="en-GB" dirty="0">
                    <a:latin typeface="Comic Sans MS" panose="030F0702030302020204" pitchFamily="66" charset="0"/>
                  </a:endParaRPr>
                </a:p>
              </p:txBody>
            </p:sp>
          </mc:Choice>
          <mc:Fallback xmlns="">
            <p:sp>
              <p:nvSpPr>
                <p:cNvPr id="7" name="TextBox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96656" y="4479503"/>
                  <a:ext cx="788998" cy="36933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8" name="Isosceles Triangle 7"/>
            <p:cNvSpPr>
              <a:spLocks noChangeAspect="1"/>
            </p:cNvSpPr>
            <p:nvPr/>
          </p:nvSpPr>
          <p:spPr>
            <a:xfrm>
              <a:off x="3862284" y="3780368"/>
              <a:ext cx="1885458" cy="1744102"/>
            </a:xfrm>
            <a:prstGeom prst="triangle">
              <a:avLst>
                <a:gd name="adj" fmla="val 100000"/>
              </a:avLst>
            </a:prstGeom>
            <a:solidFill>
              <a:schemeClr val="bg2">
                <a:lumMod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TextBox 8"/>
                <p:cNvSpPr txBox="1"/>
                <p:nvPr/>
              </p:nvSpPr>
              <p:spPr>
                <a:xfrm>
                  <a:off x="3939419" y="4557472"/>
                  <a:ext cx="788999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1" i="1" smtClean="0">
                            <a:latin typeface="Cambria Math"/>
                          </a:rPr>
                          <m:t>𝒄</m:t>
                        </m:r>
                        <m:r>
                          <a:rPr lang="en-GB" b="1" i="1" smtClean="0">
                            <a:latin typeface="Cambria Math"/>
                          </a:rPr>
                          <m:t>+</m:t>
                        </m:r>
                        <m:r>
                          <a:rPr lang="en-GB" b="1" i="1" smtClean="0">
                            <a:latin typeface="Cambria Math"/>
                          </a:rPr>
                          <m:t>𝒂</m:t>
                        </m:r>
                      </m:oMath>
                    </m:oMathPara>
                  </a14:m>
                  <a:endParaRPr lang="en-GB" dirty="0">
                    <a:latin typeface="Comic Sans MS" panose="030F0702030302020204" pitchFamily="66" charset="0"/>
                  </a:endParaRPr>
                </a:p>
              </p:txBody>
            </p:sp>
          </mc:Choice>
          <mc:Fallback xmlns="">
            <p:sp>
              <p:nvSpPr>
                <p:cNvPr id="9" name="TextBox 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39419" y="4557472"/>
                  <a:ext cx="788999" cy="369332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0" name="Group 9"/>
          <p:cNvGrpSpPr/>
          <p:nvPr/>
        </p:nvGrpSpPr>
        <p:grpSpPr>
          <a:xfrm>
            <a:off x="2397792" y="2047187"/>
            <a:ext cx="4175411" cy="919897"/>
            <a:chOff x="2434860" y="3769733"/>
            <a:chExt cx="4137915" cy="919897"/>
          </a:xfrm>
        </p:grpSpPr>
        <p:sp>
          <p:nvSpPr>
            <p:cNvPr id="11" name="Isosceles Triangle 10"/>
            <p:cNvSpPr>
              <a:spLocks noChangeAspect="1"/>
            </p:cNvSpPr>
            <p:nvPr/>
          </p:nvSpPr>
          <p:spPr>
            <a:xfrm>
              <a:off x="2434860" y="3769733"/>
              <a:ext cx="3319907" cy="919897"/>
            </a:xfrm>
            <a:prstGeom prst="triangle">
              <a:avLst>
                <a:gd name="adj" fmla="val 100000"/>
              </a:avLst>
            </a:prstGeom>
            <a:solidFill>
              <a:schemeClr val="bg2">
                <a:lumMod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Box 11"/>
                <p:cNvSpPr txBox="1"/>
                <p:nvPr/>
              </p:nvSpPr>
              <p:spPr>
                <a:xfrm>
                  <a:off x="3577897" y="3866327"/>
                  <a:ext cx="785793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1" i="1" smtClean="0">
                            <a:latin typeface="Cambria Math"/>
                          </a:rPr>
                          <m:t>𝒃</m:t>
                        </m:r>
                        <m:r>
                          <a:rPr lang="en-GB" b="1" i="1" smtClean="0">
                            <a:latin typeface="Cambria Math"/>
                          </a:rPr>
                          <m:t>+</m:t>
                        </m:r>
                        <m:r>
                          <a:rPr lang="en-GB" b="1" i="1" smtClean="0">
                            <a:latin typeface="Cambria Math"/>
                          </a:rPr>
                          <m:t>𝒄</m:t>
                        </m:r>
                      </m:oMath>
                    </m:oMathPara>
                  </a14:m>
                  <a:endParaRPr lang="en-GB" dirty="0">
                    <a:latin typeface="Comic Sans MS" panose="030F0702030302020204" pitchFamily="66" charset="0"/>
                  </a:endParaRPr>
                </a:p>
              </p:txBody>
            </p:sp>
          </mc:Choice>
          <mc:Fallback xmlns="">
            <p:sp>
              <p:nvSpPr>
                <p:cNvPr id="12" name="TextBox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77897" y="3866327"/>
                  <a:ext cx="785793" cy="369332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/>
                <p:cNvSpPr txBox="1"/>
                <p:nvPr/>
              </p:nvSpPr>
              <p:spPr>
                <a:xfrm>
                  <a:off x="5794038" y="4135690"/>
                  <a:ext cx="778737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1" i="1" smtClean="0">
                            <a:latin typeface="Cambria Math"/>
                          </a:rPr>
                          <m:t>𝒄</m:t>
                        </m:r>
                        <m:r>
                          <a:rPr lang="en-GB" b="1" i="1" smtClean="0">
                            <a:latin typeface="Cambria Math"/>
                          </a:rPr>
                          <m:t>−</m:t>
                        </m:r>
                        <m:r>
                          <a:rPr lang="en-GB" b="1" i="1" smtClean="0">
                            <a:latin typeface="Cambria Math"/>
                          </a:rPr>
                          <m:t>𝒃</m:t>
                        </m:r>
                      </m:oMath>
                    </m:oMathPara>
                  </a14:m>
                  <a:endParaRPr lang="en-GB" dirty="0">
                    <a:latin typeface="Comic Sans MS" panose="030F0702030302020204" pitchFamily="66" charset="0"/>
                  </a:endParaRPr>
                </a:p>
              </p:txBody>
            </p:sp>
          </mc:Choice>
          <mc:Fallback xmlns="">
            <p:sp>
              <p:nvSpPr>
                <p:cNvPr id="13" name="TextBox 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94038" y="4135690"/>
                  <a:ext cx="778737" cy="369332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2310663" y="2955427"/>
                <a:ext cx="3333733" cy="429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GB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b="1" i="1" smtClean="0">
                                      <a:latin typeface="Cambria Math"/>
                                    </a:rPr>
                                    <m:t>𝒃</m:t>
                                  </m:r>
                                  <m:r>
                                    <a:rPr lang="en-GB" b="1" i="1" smtClean="0">
                                      <a:latin typeface="Cambria Math"/>
                                    </a:rPr>
                                    <m:t>+</m:t>
                                  </m:r>
                                  <m:r>
                                    <a:rPr lang="en-GB" b="1" i="1" smtClean="0">
                                      <a:latin typeface="Cambria Math"/>
                                    </a:rPr>
                                    <m:t>𝒄</m:t>
                                  </m:r>
                                </m:e>
                              </m:d>
                            </m:e>
                            <m:sup>
                              <m:r>
                                <a:rPr lang="en-GB" b="1" i="1" smtClean="0"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GB" b="1" i="1" smtClean="0">
                              <a:latin typeface="Cambria Math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GB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b="1" i="1" smtClean="0">
                                      <a:latin typeface="Cambria Math"/>
                                    </a:rPr>
                                    <m:t>𝒄</m:t>
                                  </m:r>
                                  <m:r>
                                    <a:rPr lang="en-GB" b="1" i="1" smtClean="0"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lang="en-GB" b="1" i="1" smtClean="0">
                                      <a:latin typeface="Cambria Math"/>
                                    </a:rPr>
                                    <m:t>𝒃</m:t>
                                  </m:r>
                                </m:e>
                              </m:d>
                            </m:e>
                            <m:sup>
                              <m:r>
                                <a:rPr lang="en-GB" b="1" i="1" smtClean="0"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e>
                      </m:rad>
                      <m:r>
                        <a:rPr lang="en-GB" b="1" i="1" smtClean="0">
                          <a:latin typeface="Cambria Math"/>
                        </a:rPr>
                        <m:t>=</m:t>
                      </m:r>
                      <m:r>
                        <a:rPr lang="en-GB" b="1" i="1">
                          <a:latin typeface="Cambria Math"/>
                        </a:rPr>
                        <m:t>𝟐</m:t>
                      </m:r>
                      <m:rad>
                        <m:radPr>
                          <m:degHide m:val="on"/>
                          <m:ctrlPr>
                            <a:rPr lang="en-GB" b="1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b="1" i="1">
                              <a:latin typeface="Cambria Math"/>
                            </a:rPr>
                            <m:t>𝒃𝒄</m:t>
                          </m:r>
                        </m:e>
                      </m:rad>
                    </m:oMath>
                  </m:oMathPara>
                </a14:m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10663" y="2955427"/>
                <a:ext cx="3333733" cy="42922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2696989" y="5521518"/>
                <a:ext cx="825162" cy="4076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smtClean="0">
                          <a:latin typeface="Cambria Math"/>
                        </a:rPr>
                        <m:t>𝟐</m:t>
                      </m:r>
                      <m:rad>
                        <m:radPr>
                          <m:degHide m:val="on"/>
                          <m:ctrlPr>
                            <a:rPr lang="en-GB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b="1" i="1" smtClean="0">
                              <a:latin typeface="Cambria Math"/>
                            </a:rPr>
                            <m:t>𝒂𝒃</m:t>
                          </m:r>
                        </m:e>
                      </m:rad>
                    </m:oMath>
                  </m:oMathPara>
                </a14:m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6989" y="5521518"/>
                <a:ext cx="825162" cy="407676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4401807" y="5521518"/>
                <a:ext cx="802719" cy="3743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smtClean="0">
                          <a:latin typeface="Cambria Math"/>
                        </a:rPr>
                        <m:t>𝟐</m:t>
                      </m:r>
                      <m:rad>
                        <m:radPr>
                          <m:degHide m:val="on"/>
                          <m:ctrlPr>
                            <a:rPr lang="en-GB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b="1" i="1" smtClean="0">
                              <a:latin typeface="Cambria Math"/>
                            </a:rPr>
                            <m:t>𝒂𝒄</m:t>
                          </m:r>
                        </m:e>
                      </m:rad>
                    </m:oMath>
                  </m:oMathPara>
                </a14:m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1807" y="5521518"/>
                <a:ext cx="802719" cy="374398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2530399" y="3557951"/>
                <a:ext cx="2757871" cy="44281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1" i="1" smtClean="0">
                          <a:solidFill>
                            <a:schemeClr val="tx2"/>
                          </a:solidFill>
                          <a:latin typeface="Cambria Math"/>
                        </a:rPr>
                        <m:t>𝟐</m:t>
                      </m:r>
                      <m:rad>
                        <m:radPr>
                          <m:degHide m:val="on"/>
                          <m:ctrlPr>
                            <a:rPr lang="en-GB" sz="20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000" b="1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𝒃𝒄</m:t>
                          </m:r>
                        </m:e>
                      </m:rad>
                      <m:r>
                        <a:rPr lang="en-GB" sz="2000" b="1" i="1" smtClean="0">
                          <a:solidFill>
                            <a:schemeClr val="tx2"/>
                          </a:solidFill>
                          <a:latin typeface="Cambria Math"/>
                        </a:rPr>
                        <m:t>=</m:t>
                      </m:r>
                      <m:r>
                        <a:rPr lang="en-GB" sz="2000" b="1" i="1" smtClean="0">
                          <a:solidFill>
                            <a:schemeClr val="tx2"/>
                          </a:solidFill>
                          <a:latin typeface="Cambria Math"/>
                        </a:rPr>
                        <m:t>𝟐</m:t>
                      </m:r>
                      <m:rad>
                        <m:radPr>
                          <m:degHide m:val="on"/>
                          <m:ctrlPr>
                            <a:rPr lang="en-GB" sz="20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000" b="1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𝒂𝒃</m:t>
                          </m:r>
                        </m:e>
                      </m:rad>
                      <m:r>
                        <a:rPr lang="en-GB" sz="2000" b="1" i="1" smtClean="0">
                          <a:solidFill>
                            <a:schemeClr val="tx2"/>
                          </a:solidFill>
                          <a:latin typeface="Cambria Math"/>
                        </a:rPr>
                        <m:t>+</m:t>
                      </m:r>
                      <m:r>
                        <a:rPr lang="en-GB" sz="2000" b="1" i="1" smtClean="0">
                          <a:solidFill>
                            <a:schemeClr val="tx2"/>
                          </a:solidFill>
                          <a:latin typeface="Cambria Math"/>
                        </a:rPr>
                        <m:t>𝟐</m:t>
                      </m:r>
                      <m:rad>
                        <m:radPr>
                          <m:degHide m:val="on"/>
                          <m:ctrlPr>
                            <a:rPr lang="en-GB" sz="20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000" b="1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𝒂𝒄</m:t>
                          </m:r>
                        </m:e>
                      </m:rad>
                    </m:oMath>
                  </m:oMathPara>
                </a14:m>
                <a:endParaRPr lang="en-GB" sz="2000" dirty="0">
                  <a:solidFill>
                    <a:schemeClr val="tx2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0399" y="3557951"/>
                <a:ext cx="2757871" cy="442814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Box 21"/>
          <p:cNvSpPr txBox="1"/>
          <p:nvPr/>
        </p:nvSpPr>
        <p:spPr>
          <a:xfrm>
            <a:off x="1782615" y="189183"/>
            <a:ext cx="55787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Three Circles and a Tangent</a:t>
            </a:r>
          </a:p>
        </p:txBody>
      </p:sp>
    </p:spTree>
    <p:extLst>
      <p:ext uri="{BB962C8B-B14F-4D97-AF65-F5344CB8AC3E}">
        <p14:creationId xmlns:p14="http://schemas.microsoft.com/office/powerpoint/2010/main" val="1133644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530399" y="3557951"/>
                <a:ext cx="2757871" cy="44281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1" i="1" smtClean="0">
                          <a:solidFill>
                            <a:schemeClr val="tx2"/>
                          </a:solidFill>
                          <a:latin typeface="Cambria Math"/>
                        </a:rPr>
                        <m:t>𝟐</m:t>
                      </m:r>
                      <m:rad>
                        <m:radPr>
                          <m:degHide m:val="on"/>
                          <m:ctrlPr>
                            <a:rPr lang="en-GB" sz="20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000" b="1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𝒃𝒄</m:t>
                          </m:r>
                        </m:e>
                      </m:rad>
                      <m:r>
                        <a:rPr lang="en-GB" sz="2000" b="1" i="1" smtClean="0">
                          <a:solidFill>
                            <a:schemeClr val="tx2"/>
                          </a:solidFill>
                          <a:latin typeface="Cambria Math"/>
                        </a:rPr>
                        <m:t>=</m:t>
                      </m:r>
                      <m:r>
                        <a:rPr lang="en-GB" sz="2000" b="1" i="1" smtClean="0">
                          <a:solidFill>
                            <a:schemeClr val="tx2"/>
                          </a:solidFill>
                          <a:latin typeface="Cambria Math"/>
                        </a:rPr>
                        <m:t>𝟐</m:t>
                      </m:r>
                      <m:rad>
                        <m:radPr>
                          <m:degHide m:val="on"/>
                          <m:ctrlPr>
                            <a:rPr lang="en-GB" sz="20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000" b="1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𝒂𝒃</m:t>
                          </m:r>
                        </m:e>
                      </m:rad>
                      <m:r>
                        <a:rPr lang="en-GB" sz="2000" b="1" i="1" smtClean="0">
                          <a:solidFill>
                            <a:schemeClr val="tx2"/>
                          </a:solidFill>
                          <a:latin typeface="Cambria Math"/>
                        </a:rPr>
                        <m:t>+</m:t>
                      </m:r>
                      <m:r>
                        <a:rPr lang="en-GB" sz="2000" b="1" i="1" smtClean="0">
                          <a:solidFill>
                            <a:schemeClr val="tx2"/>
                          </a:solidFill>
                          <a:latin typeface="Cambria Math"/>
                        </a:rPr>
                        <m:t>𝟐</m:t>
                      </m:r>
                      <m:rad>
                        <m:radPr>
                          <m:degHide m:val="on"/>
                          <m:ctrlPr>
                            <a:rPr lang="en-GB" sz="20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000" b="1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𝒂𝒄</m:t>
                          </m:r>
                        </m:e>
                      </m:rad>
                    </m:oMath>
                  </m:oMathPara>
                </a14:m>
                <a:endParaRPr lang="en-GB" sz="2000" dirty="0">
                  <a:solidFill>
                    <a:schemeClr val="tx2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0399" y="3557951"/>
                <a:ext cx="2757871" cy="442814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1782615" y="189183"/>
            <a:ext cx="55787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Three Circles and a Tangent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2286" y="204720"/>
            <a:ext cx="1495234" cy="944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2982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E" pathEditMode="relative" ptsTypes="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530399" y="1846038"/>
                <a:ext cx="2757871" cy="44281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1" i="1" smtClean="0">
                          <a:solidFill>
                            <a:schemeClr val="tx2"/>
                          </a:solidFill>
                          <a:latin typeface="Cambria Math"/>
                        </a:rPr>
                        <m:t>𝟐</m:t>
                      </m:r>
                      <m:rad>
                        <m:radPr>
                          <m:degHide m:val="on"/>
                          <m:ctrlPr>
                            <a:rPr lang="en-GB" sz="20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000" b="1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𝒃𝒄</m:t>
                          </m:r>
                        </m:e>
                      </m:rad>
                      <m:r>
                        <a:rPr lang="en-GB" sz="2000" b="1" i="1" smtClean="0">
                          <a:solidFill>
                            <a:schemeClr val="tx2"/>
                          </a:solidFill>
                          <a:latin typeface="Cambria Math"/>
                        </a:rPr>
                        <m:t>=</m:t>
                      </m:r>
                      <m:r>
                        <a:rPr lang="en-GB" sz="2000" b="1" i="1" smtClean="0">
                          <a:solidFill>
                            <a:schemeClr val="tx2"/>
                          </a:solidFill>
                          <a:latin typeface="Cambria Math"/>
                        </a:rPr>
                        <m:t>𝟐</m:t>
                      </m:r>
                      <m:rad>
                        <m:radPr>
                          <m:degHide m:val="on"/>
                          <m:ctrlPr>
                            <a:rPr lang="en-GB" sz="20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000" b="1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𝒂𝒃</m:t>
                          </m:r>
                        </m:e>
                      </m:rad>
                      <m:r>
                        <a:rPr lang="en-GB" sz="2000" b="1" i="1" smtClean="0">
                          <a:solidFill>
                            <a:schemeClr val="tx2"/>
                          </a:solidFill>
                          <a:latin typeface="Cambria Math"/>
                        </a:rPr>
                        <m:t>+</m:t>
                      </m:r>
                      <m:r>
                        <a:rPr lang="en-GB" sz="2000" b="1" i="1" smtClean="0">
                          <a:solidFill>
                            <a:schemeClr val="tx2"/>
                          </a:solidFill>
                          <a:latin typeface="Cambria Math"/>
                        </a:rPr>
                        <m:t>𝟐</m:t>
                      </m:r>
                      <m:rad>
                        <m:radPr>
                          <m:degHide m:val="on"/>
                          <m:ctrlPr>
                            <a:rPr lang="en-GB" sz="20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000" b="1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𝒂𝒄</m:t>
                          </m:r>
                        </m:e>
                      </m:rad>
                    </m:oMath>
                  </m:oMathPara>
                </a14:m>
                <a:endParaRPr lang="en-GB" sz="2000" dirty="0">
                  <a:solidFill>
                    <a:schemeClr val="tx2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0399" y="1846038"/>
                <a:ext cx="2757871" cy="442814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682799" y="2561987"/>
                <a:ext cx="2276970" cy="43236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000" b="1" dirty="0">
                    <a:solidFill>
                      <a:schemeClr val="tx2"/>
                    </a:solidFill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sz="20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2000" b="1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𝒃𝒄</m:t>
                        </m:r>
                      </m:e>
                    </m:rad>
                    <m:r>
                      <a:rPr lang="en-GB" sz="2000" b="1" i="1" smtClean="0">
                        <a:solidFill>
                          <a:schemeClr val="tx2"/>
                        </a:solidFill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GB" sz="20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2000" b="1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𝒂𝒃</m:t>
                        </m:r>
                      </m:e>
                    </m:rad>
                    <m:r>
                      <a:rPr lang="en-GB" sz="2000" b="1" i="1" smtClean="0">
                        <a:solidFill>
                          <a:schemeClr val="tx2"/>
                        </a:solidFill>
                        <a:latin typeface="Cambria Math"/>
                      </a:rPr>
                      <m:t>+</m:t>
                    </m:r>
                    <m:rad>
                      <m:radPr>
                        <m:degHide m:val="on"/>
                        <m:ctrlPr>
                          <a:rPr lang="en-GB" sz="20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2000" b="1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𝒂𝒄</m:t>
                        </m:r>
                      </m:e>
                    </m:rad>
                  </m:oMath>
                </a14:m>
                <a:endParaRPr lang="en-GB" sz="2000" dirty="0">
                  <a:solidFill>
                    <a:schemeClr val="tx2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82799" y="2561987"/>
                <a:ext cx="2276970" cy="43236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647362" y="3253526"/>
                <a:ext cx="2481577" cy="9823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GB" sz="28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8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e>
                          </m:rad>
                        </m:den>
                      </m:f>
                      <m:r>
                        <a:rPr lang="en-GB" sz="2800" i="1">
                          <a:solidFill>
                            <a:schemeClr val="tx2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28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GB" sz="28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8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𝑐</m:t>
                              </m:r>
                            </m:e>
                          </m:rad>
                        </m:den>
                      </m:f>
                      <m:r>
                        <a:rPr lang="en-GB" sz="2800" i="1">
                          <a:solidFill>
                            <a:schemeClr val="tx2"/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GB" sz="28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GB" sz="28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8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𝑏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GB" sz="2800" dirty="0">
                  <a:solidFill>
                    <a:schemeClr val="tx2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47362" y="3253526"/>
                <a:ext cx="2481577" cy="9823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450917" y="2948313"/>
                <a:ext cx="2522870" cy="43236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b="1" i="1" smtClean="0">
                        <a:solidFill>
                          <a:schemeClr val="tx2"/>
                        </a:solidFill>
                        <a:latin typeface="Cambria Math"/>
                        <a:ea typeface="Cambria Math"/>
                      </a:rPr>
                      <m:t>÷</m:t>
                    </m:r>
                    <m:rad>
                      <m:radPr>
                        <m:degHide m:val="on"/>
                        <m:ctrlPr>
                          <a:rPr lang="en-GB" sz="20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2000" b="1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𝒂𝒃𝒄</m:t>
                        </m:r>
                      </m:e>
                    </m:rad>
                  </m:oMath>
                </a14:m>
                <a:r>
                  <a:rPr lang="en-GB" sz="2000" dirty="0">
                    <a:solidFill>
                      <a:schemeClr val="tx2"/>
                    </a:solidFill>
                    <a:latin typeface="Comic Sans MS" panose="030F0702030302020204" pitchFamily="66" charset="0"/>
                  </a:rPr>
                  <a:t>   both sides</a:t>
                </a: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50917" y="2948313"/>
                <a:ext cx="2522870" cy="432362"/>
              </a:xfrm>
              <a:prstGeom prst="rect">
                <a:avLst/>
              </a:prstGeom>
              <a:blipFill rotWithShape="1">
                <a:blip r:embed="rId5"/>
                <a:stretch>
                  <a:fillRect r="-1691" b="-2394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746597" y="4235300"/>
                <a:ext cx="2608727" cy="26986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GB" sz="2800" dirty="0">
                    <a:solidFill>
                      <a:schemeClr val="tx2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GB" sz="2800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sz="2800" b="0" i="1" smtClean="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𝑎</m:t>
                            </m:r>
                          </m:e>
                        </m:rad>
                      </m:den>
                    </m:f>
                    <m:r>
                      <a:rPr lang="en-GB" sz="2800" i="1">
                        <a:solidFill>
                          <a:schemeClr val="tx2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sz="2800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GB" sz="2800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sz="2800" b="0" i="1" smtClean="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144</m:t>
                            </m:r>
                          </m:e>
                        </m:rad>
                      </m:den>
                    </m:f>
                    <m:r>
                      <a:rPr lang="en-GB" sz="2800" i="1">
                        <a:solidFill>
                          <a:schemeClr val="tx2"/>
                        </a:solidFill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GB" sz="2800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GB" sz="2800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sz="2800" b="0" i="1" smtClean="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16</m:t>
                            </m:r>
                          </m:e>
                        </m:rad>
                      </m:den>
                    </m:f>
                  </m:oMath>
                </a14:m>
                <a:endParaRPr lang="en-GB" sz="2800" dirty="0">
                  <a:solidFill>
                    <a:schemeClr val="tx2"/>
                  </a:solidFill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2800" dirty="0">
                    <a:solidFill>
                      <a:schemeClr val="tx2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GB" sz="280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sz="2800" b="0" i="1" smtClean="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𝑎</m:t>
                            </m:r>
                          </m:e>
                        </m:rad>
                      </m:den>
                    </m:f>
                    <m:r>
                      <a:rPr lang="en-GB" sz="2800" i="1">
                        <a:solidFill>
                          <a:schemeClr val="tx2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sz="2800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GB" sz="2800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12</m:t>
                        </m:r>
                      </m:den>
                    </m:f>
                    <m:r>
                      <a:rPr lang="en-GB" sz="2800" i="1">
                        <a:solidFill>
                          <a:schemeClr val="tx2"/>
                        </a:solidFill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GB" sz="2800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GB" sz="2800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en-GB" sz="2800" b="0" i="1" smtClean="0">
                        <a:solidFill>
                          <a:schemeClr val="tx2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sz="2800" b="0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GB" sz="2800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endParaRPr lang="en-GB" sz="2800" dirty="0">
                  <a:solidFill>
                    <a:schemeClr val="tx2"/>
                  </a:solidFill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2800" dirty="0">
                    <a:solidFill>
                      <a:schemeClr val="tx2"/>
                    </a:solidFill>
                  </a:rPr>
                  <a:t>  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solidFill>
                          <a:schemeClr val="tx2"/>
                        </a:solidFill>
                        <a:latin typeface="Cambria Math"/>
                      </a:rPr>
                      <m:t>𝑎</m:t>
                    </m:r>
                    <m:r>
                      <a:rPr lang="en-GB" sz="2800" i="1" dirty="0" smtClean="0">
                        <a:solidFill>
                          <a:schemeClr val="tx2"/>
                        </a:solidFill>
                        <a:latin typeface="Cambria Math"/>
                      </a:rPr>
                      <m:t>=9</m:t>
                    </m:r>
                  </m:oMath>
                </a14:m>
                <a:endParaRPr lang="en-GB" sz="2800" dirty="0">
                  <a:solidFill>
                    <a:schemeClr val="tx2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6597" y="4235300"/>
                <a:ext cx="2608727" cy="269868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95683" y="4288465"/>
            <a:ext cx="29418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Returning to our problem: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782615" y="189183"/>
            <a:ext cx="55787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Three Circles and a Tangent</a:t>
            </a:r>
          </a:p>
        </p:txBody>
      </p:sp>
      <p:pic>
        <p:nvPicPr>
          <p:cNvPr id="11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2286" y="204720"/>
            <a:ext cx="1495234" cy="944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03216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 build="p"/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3415</TotalTime>
  <Words>1253</Words>
  <Application>Microsoft Office PowerPoint</Application>
  <PresentationFormat>On-screen Show (4:3)</PresentationFormat>
  <Paragraphs>225</Paragraphs>
  <Slides>29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5" baseType="lpstr">
      <vt:lpstr>Arial</vt:lpstr>
      <vt:lpstr>Bradley Hand ITC</vt:lpstr>
      <vt:lpstr>Calibri</vt:lpstr>
      <vt:lpstr>Cambria Math</vt:lpstr>
      <vt:lpstr>Comic Sans MS</vt:lpstr>
      <vt:lpstr>Office Theme</vt:lpstr>
      <vt:lpstr>Three Circles and a Tangent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Note to Teacher</vt:lpstr>
      <vt:lpstr>RESOURCES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Polygon Puzzle</dc:title>
  <dc:creator>John</dc:creator>
  <cp:lastModifiedBy>John Burke</cp:lastModifiedBy>
  <cp:revision>60</cp:revision>
  <cp:lastPrinted>2016-08-19T14:19:42Z</cp:lastPrinted>
  <dcterms:created xsi:type="dcterms:W3CDTF">2012-04-09T12:31:31Z</dcterms:created>
  <dcterms:modified xsi:type="dcterms:W3CDTF">2020-08-05T10:05:11Z</dcterms:modified>
</cp:coreProperties>
</file>